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77"/>
  </p:notesMasterIdLst>
  <p:sldIdLst>
    <p:sldId id="256" r:id="rId2"/>
    <p:sldId id="588" r:id="rId3"/>
    <p:sldId id="1524" r:id="rId4"/>
    <p:sldId id="1331" r:id="rId5"/>
    <p:sldId id="1318" r:id="rId6"/>
    <p:sldId id="1332" r:id="rId7"/>
    <p:sldId id="1319" r:id="rId8"/>
    <p:sldId id="1322" r:id="rId9"/>
    <p:sldId id="589" r:id="rId10"/>
    <p:sldId id="1323" r:id="rId11"/>
    <p:sldId id="1324" r:id="rId12"/>
    <p:sldId id="1325" r:id="rId13"/>
    <p:sldId id="1326" r:id="rId14"/>
    <p:sldId id="1328" r:id="rId15"/>
    <p:sldId id="371" r:id="rId16"/>
    <p:sldId id="372" r:id="rId17"/>
    <p:sldId id="373" r:id="rId18"/>
    <p:sldId id="440" r:id="rId19"/>
    <p:sldId id="439" r:id="rId20"/>
    <p:sldId id="438" r:id="rId21"/>
    <p:sldId id="377" r:id="rId22"/>
    <p:sldId id="1327" r:id="rId23"/>
    <p:sldId id="1366" r:id="rId24"/>
    <p:sldId id="1330" r:id="rId25"/>
    <p:sldId id="1329" r:id="rId26"/>
    <p:sldId id="1317" r:id="rId27"/>
    <p:sldId id="270" r:id="rId28"/>
    <p:sldId id="1346" r:id="rId29"/>
    <p:sldId id="1499" r:id="rId30"/>
    <p:sldId id="1335" r:id="rId31"/>
    <p:sldId id="1334" r:id="rId32"/>
    <p:sldId id="1336" r:id="rId33"/>
    <p:sldId id="1337" r:id="rId34"/>
    <p:sldId id="1338" r:id="rId35"/>
    <p:sldId id="1359" r:id="rId36"/>
    <p:sldId id="1360" r:id="rId37"/>
    <p:sldId id="614" r:id="rId38"/>
    <p:sldId id="1339" r:id="rId39"/>
    <p:sldId id="1340" r:id="rId40"/>
    <p:sldId id="1341" r:id="rId41"/>
    <p:sldId id="1500" r:id="rId42"/>
    <p:sldId id="1503" r:id="rId43"/>
    <p:sldId id="1350" r:id="rId44"/>
    <p:sldId id="1345" r:id="rId45"/>
    <p:sldId id="1502" r:id="rId46"/>
    <p:sldId id="1521" r:id="rId47"/>
    <p:sldId id="1349" r:id="rId48"/>
    <p:sldId id="1351" r:id="rId49"/>
    <p:sldId id="1352" r:id="rId50"/>
    <p:sldId id="1353" r:id="rId51"/>
    <p:sldId id="1358" r:id="rId52"/>
    <p:sldId id="1357" r:id="rId53"/>
    <p:sldId id="1364" r:id="rId54"/>
    <p:sldId id="1354" r:id="rId55"/>
    <p:sldId id="1363" r:id="rId56"/>
    <p:sldId id="544" r:id="rId57"/>
    <p:sldId id="546" r:id="rId58"/>
    <p:sldId id="1365" r:id="rId59"/>
    <p:sldId id="1505" r:id="rId60"/>
    <p:sldId id="1362" r:id="rId61"/>
    <p:sldId id="1522" r:id="rId62"/>
    <p:sldId id="1523" r:id="rId63"/>
    <p:sldId id="1368" r:id="rId64"/>
    <p:sldId id="1369" r:id="rId65"/>
    <p:sldId id="1342" r:id="rId66"/>
    <p:sldId id="1504" r:id="rId67"/>
    <p:sldId id="1355" r:id="rId68"/>
    <p:sldId id="1473" r:id="rId69"/>
    <p:sldId id="1498" r:id="rId70"/>
    <p:sldId id="1519" r:id="rId71"/>
    <p:sldId id="1520" r:id="rId72"/>
    <p:sldId id="1506" r:id="rId73"/>
    <p:sldId id="1479" r:id="rId74"/>
    <p:sldId id="1518" r:id="rId75"/>
    <p:sldId id="1546" r:id="rId7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orient="horz" pos="4319">
          <p15:clr>
            <a:srgbClr val="A4A3A4"/>
          </p15:clr>
        </p15:guide>
        <p15:guide id="4" pos="384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04" autoAdjust="0"/>
    <p:restoredTop sz="87280" autoAdjust="0"/>
  </p:normalViewPr>
  <p:slideViewPr>
    <p:cSldViewPr snapToGrid="0">
      <p:cViewPr varScale="1">
        <p:scale>
          <a:sx n="75" d="100"/>
          <a:sy n="75" d="100"/>
        </p:scale>
        <p:origin x="965" y="58"/>
      </p:cViewPr>
      <p:guideLst>
        <p:guide orient="horz" pos="2160"/>
        <p:guide pos="3840"/>
        <p:guide orient="horz" pos="4319"/>
        <p:guide pos="384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474718-754F-4E07-9605-F6005C29891E}" type="datetimeFigureOut">
              <a:rPr lang="en-US" smtClean="0"/>
              <a:t>17-Jan-21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5A7449-0C62-42CB-B32A-6A9BAFE4E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2385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defTabSz="93186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16108" indent="-275427" defTabSz="93186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01706" indent="-220341" defTabSz="93186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542388" indent="-220341" defTabSz="93186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1983071" indent="-220341" defTabSz="93186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423753" indent="-220341" defTabSz="93186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864435" indent="-220341" defTabSz="93186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305117" indent="-220341" defTabSz="93186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745800" indent="-220341" defTabSz="93186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r" defTabSz="93186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D904F00-6B56-7044-B0E2-494A05C458FD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pPr marL="0" marR="0" lvl="0" indent="0" algn="r" defTabSz="93186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1556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56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00189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E7B30B-3635-A54E-BD09-6F8ECDB40C6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4722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he-IL" sz="1200" b="0" i="0" u="none" strike="noStrike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12A9C9-7209-43C8-B253-1255A1B545E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2144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\\</a:t>
            </a:r>
          </a:p>
          <a:p>
            <a:r>
              <a:rPr lang="en-US" dirty="0" err="1"/>
              <a:t>L_i</a:t>
            </a:r>
            <a:r>
              <a:rPr lang="en-US" dirty="0"/>
              <a:t> = -\sum_{j\in labels} p(j)\, \log q(j) </a:t>
            </a:r>
          </a:p>
          <a:p>
            <a:r>
              <a:rPr lang="en-US" dirty="0"/>
              <a:t>\\\\</a:t>
            </a:r>
          </a:p>
          <a:p>
            <a:r>
              <a:rPr lang="en-US" dirty="0"/>
              <a:t>\</a:t>
            </a:r>
            <a:r>
              <a:rPr lang="en-US" dirty="0" err="1"/>
              <a:t>xrightarrow</a:t>
            </a:r>
            <a:r>
              <a:rPr lang="en-US" dirty="0"/>
              <a:t>{</a:t>
            </a:r>
          </a:p>
          <a:p>
            <a:r>
              <a:rPr lang="en-US" dirty="0"/>
              <a:t>\left\{\begin{matrix}</a:t>
            </a:r>
          </a:p>
          <a:p>
            <a:r>
              <a:rPr lang="en-US" dirty="0"/>
              <a:t>p(j)=1 \, \text{if } j=</a:t>
            </a:r>
            <a:r>
              <a:rPr lang="en-US" dirty="0" err="1"/>
              <a:t>y_i</a:t>
            </a:r>
            <a:r>
              <a:rPr lang="en-US" dirty="0"/>
              <a:t> \text{ (right label)} \\ </a:t>
            </a:r>
          </a:p>
          <a:p>
            <a:r>
              <a:rPr lang="en-US" dirty="0"/>
              <a:t>p(j)=0\,\, \</a:t>
            </a:r>
            <a:r>
              <a:rPr lang="en-US" dirty="0" err="1"/>
              <a:t>forall</a:t>
            </a:r>
            <a:r>
              <a:rPr lang="en-US" dirty="0"/>
              <a:t> \,\,j\</a:t>
            </a:r>
            <a:r>
              <a:rPr lang="en-US" dirty="0" err="1"/>
              <a:t>neq</a:t>
            </a:r>
            <a:r>
              <a:rPr lang="en-US" dirty="0"/>
              <a:t> </a:t>
            </a:r>
            <a:r>
              <a:rPr lang="en-US" dirty="0" err="1"/>
              <a:t>y_i</a:t>
            </a:r>
            <a:r>
              <a:rPr lang="en-US" dirty="0"/>
              <a:t> </a:t>
            </a:r>
          </a:p>
          <a:p>
            <a:r>
              <a:rPr lang="en-US" dirty="0"/>
              <a:t>\end{matrix}\right.</a:t>
            </a:r>
          </a:p>
          <a:p>
            <a:r>
              <a:rPr lang="en-US" dirty="0"/>
              <a:t>}</a:t>
            </a:r>
          </a:p>
          <a:p>
            <a:r>
              <a:rPr lang="en-US" dirty="0"/>
              <a:t>\\</a:t>
            </a:r>
          </a:p>
          <a:p>
            <a:r>
              <a:rPr lang="en-US" dirty="0" err="1"/>
              <a:t>L_i</a:t>
            </a:r>
            <a:r>
              <a:rPr lang="en-US" dirty="0"/>
              <a:t> = -\log q(</a:t>
            </a:r>
            <a:r>
              <a:rPr lang="en-US" dirty="0" err="1"/>
              <a:t>y_i</a:t>
            </a:r>
            <a:r>
              <a:rPr lang="en-US" dirty="0"/>
              <a:t>) </a:t>
            </a:r>
          </a:p>
          <a:p>
            <a:r>
              <a:rPr lang="en-US" dirty="0"/>
              <a:t>\\\\</a:t>
            </a:r>
          </a:p>
          <a:p>
            <a:r>
              <a:rPr lang="en-US" dirty="0"/>
              <a:t>\</a:t>
            </a:r>
            <a:r>
              <a:rPr lang="en-US" dirty="0" err="1"/>
              <a:t>xrightarrow</a:t>
            </a:r>
            <a:r>
              <a:rPr lang="en-US" dirty="0"/>
              <a:t>{\text{plug in with </a:t>
            </a:r>
            <a:r>
              <a:rPr lang="en-US" dirty="0" err="1"/>
              <a:t>softmax</a:t>
            </a:r>
            <a:r>
              <a:rPr lang="en-US" dirty="0"/>
              <a:t> classifier}}</a:t>
            </a:r>
          </a:p>
          <a:p>
            <a:r>
              <a:rPr lang="en-US" dirty="0"/>
              <a:t>\\</a:t>
            </a:r>
          </a:p>
          <a:p>
            <a:r>
              <a:rPr lang="en-US" dirty="0" err="1"/>
              <a:t>L_i</a:t>
            </a:r>
            <a:r>
              <a:rPr lang="en-US" dirty="0"/>
              <a:t> = -\log q(\frac{e^{s_{</a:t>
            </a:r>
            <a:r>
              <a:rPr lang="en-US" dirty="0" err="1"/>
              <a:t>y_i</a:t>
            </a:r>
            <a:r>
              <a:rPr lang="en-US" dirty="0"/>
              <a:t>}} }{\sum_{j} e^{</a:t>
            </a:r>
            <a:r>
              <a:rPr lang="en-US" dirty="0" err="1"/>
              <a:t>s_j</a:t>
            </a:r>
            <a:r>
              <a:rPr lang="en-US" dirty="0"/>
              <a:t>}})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5A7449-0C62-42CB-B32A-6A9BAFE4E3B6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207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0" name="Shape 14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200"/>
            </a:pPr>
            <a:r>
              <a:t>\frac{\partial f(\vec{x})}{\partial \vec{x}} = </a:t>
            </a:r>
          </a:p>
          <a:p>
            <a:pPr>
              <a:defRPr sz="1200"/>
            </a:pPr>
            <a:r>
              <a:t>\bigg [</a:t>
            </a:r>
          </a:p>
          <a:p>
            <a:pPr>
              <a:defRPr sz="1200"/>
            </a:pPr>
            <a:r>
              <a:t>\frac{\partial f(\vec{x})}{\partial x}, \frac{\partial f(\vec{x})}{\partial y}</a:t>
            </a:r>
          </a:p>
          <a:p>
            <a:pPr>
              <a:defRPr sz="1200"/>
            </a:pPr>
            <a:r>
              <a:t>\bigg]</a:t>
            </a:r>
          </a:p>
        </p:txBody>
      </p:sp>
    </p:spTree>
    <p:extLst>
      <p:ext uri="{BB962C8B-B14F-4D97-AF65-F5344CB8AC3E}">
        <p14:creationId xmlns:p14="http://schemas.microsoft.com/office/powerpoint/2010/main" val="10926387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2800" y="1"/>
            <a:ext cx="10363200" cy="1219200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5105400"/>
            <a:ext cx="8534400" cy="1752600"/>
          </a:xfrm>
        </p:spPr>
        <p:txBody>
          <a:bodyPr/>
          <a:lstStyle>
            <a:lvl1pPr marL="0" indent="0" algn="ctr">
              <a:buNone/>
              <a:defRPr baseline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</a:t>
            </a:r>
          </a:p>
          <a:p>
            <a:r>
              <a:rPr lang="en-US" dirty="0"/>
              <a:t>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6444896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17-Jan-21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1367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3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3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17-Jan-21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1098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3" name="Shape 2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4" name="Shape 2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01923058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63341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600" y="1052513"/>
            <a:ext cx="5384800" cy="54721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052513"/>
            <a:ext cx="5384800" cy="54721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4233802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10463346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17-Jan-21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7301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5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17-Jan-21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9488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5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5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17-Jan-21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9281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0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0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17-Jan-21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8667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17-Jan-21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9447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17-Jan-21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9064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5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17-Jan-21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75916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17-Jan-21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1393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3200" y="0"/>
            <a:ext cx="11785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3200" y="762000"/>
            <a:ext cx="11785600" cy="5715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49287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30E4BE-DC49-4C06-9EAD-5C882F80E0B2}" type="datetimeFigureOut">
              <a:rPr lang="en-US" smtClean="0"/>
              <a:t>17-Jan-21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492878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47200" y="649287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5095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4" r:id="rId13"/>
    <p:sldLayoutId id="2147483675" r:id="rId14"/>
  </p:sldLayoutIdLst>
  <p:txStyles>
    <p:titleStyle>
      <a:lvl1pPr algn="ctr" defTabSz="914400" rtl="0" eaLnBrk="1" latinLnBrk="0" hangingPunct="1"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.cornell.edu/courses/cs5670/2019sp/lectures/lectures.html" TargetMode="External"/><Relationship Id="rId2" Type="http://schemas.openxmlformats.org/officeDocument/2006/relationships/hyperlink" Target="http://cs231n.stanford.edu/index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cs.cmu.edu/~16385/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oleObject" Target="../embeddings/oleObject1.bin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20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teachablemachine.withgoogle.com/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gif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t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6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0.t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gif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hyperlink" Target="https://playground.tensorflow.org/#activation=tanh&amp;batchSize=10&amp;dataset=spiral&amp;regDataset=reg-plane&amp;learningRate=0.03&amp;regularizationRate=0&amp;noise=0&amp;networkShape=8,8,8&amp;seed=0.68609&amp;showTestData=false&amp;discretize=false&amp;percTrainData=50&amp;x=true&amp;y=true&amp;xTimesY=true&amp;xSquared=true&amp;ySquared=true&amp;cosX=false&amp;sinX=true&amp;cosY=false&amp;sinY=true&amp;collectStats=false&amp;problem=classification&amp;initZero=false&amp;hideText=false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NN basics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52D196BE-06F9-4E0D-9A0A-29D0882953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986" y="977643"/>
            <a:ext cx="10274828" cy="5004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6602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AD795-57E2-427E-BF4A-07C72459FD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 pose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60896A-A744-40B9-B989-305390C7E4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 descr="Image result for human pose detection">
            <a:extLst>
              <a:ext uri="{FF2B5EF4-FFF2-40B4-BE49-F238E27FC236}">
                <a16:creationId xmlns:a16="http://schemas.microsoft.com/office/drawing/2014/main" id="{E7CCEE37-6967-4CA7-92D0-E765FEB1470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008" y="969390"/>
            <a:ext cx="10342950" cy="5817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36961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37CFD9-4E2C-4CDF-8A04-817CF99FC3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3D reconstruction from a single image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DD5DEB-585D-4A62-BC73-C99FE026F5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484" name="Picture 4" descr="Image result for single image 3d reconstruction">
            <a:extLst>
              <a:ext uri="{FF2B5EF4-FFF2-40B4-BE49-F238E27FC236}">
                <a16:creationId xmlns:a16="http://schemas.microsoft.com/office/drawing/2014/main" id="{8C9B5BA3-2599-4D30-A174-15A612E9CE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85875"/>
            <a:ext cx="12192000" cy="4284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27607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812A4C-52C3-4358-803C-A7F34F74F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captioning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F238D9-308F-4D1C-AD4E-A2A0268C7A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1506" name="Picture 2" descr="Image result for image captioning">
            <a:extLst>
              <a:ext uri="{FF2B5EF4-FFF2-40B4-BE49-F238E27FC236}">
                <a16:creationId xmlns:a16="http://schemas.microsoft.com/office/drawing/2014/main" id="{CC280D61-6C1D-4FF6-BB85-4BE14ED80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4596" y="687227"/>
            <a:ext cx="9502808" cy="6047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17607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5F358-1504-4961-9217-CFE62B84C2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Style transfer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9A87F6-7070-4340-B07A-F468F03F4A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3554" name="Picture 2" descr="Image result for style transfer">
            <a:extLst>
              <a:ext uri="{FF2B5EF4-FFF2-40B4-BE49-F238E27FC236}">
                <a16:creationId xmlns:a16="http://schemas.microsoft.com/office/drawing/2014/main" id="{4DE5658E-AC86-4368-AAE8-342EC90236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00296"/>
            <a:ext cx="12192000" cy="6038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67044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A54E9-9C05-4976-BF0D-2EA27B641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recognition 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64098C-8C1E-4719-8AB0-4422800D37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 we’ve seen before- object recognition is hard!</a:t>
            </a:r>
          </a:p>
        </p:txBody>
      </p:sp>
      <p:pic>
        <p:nvPicPr>
          <p:cNvPr id="4" name="Picture 4" descr="Related image">
            <a:extLst>
              <a:ext uri="{FF2B5EF4-FFF2-40B4-BE49-F238E27FC236}">
                <a16:creationId xmlns:a16="http://schemas.microsoft.com/office/drawing/2014/main" id="{1F0F9494-0B52-4314-AABD-0F9C82AF7C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6663"/>
            <a:ext cx="12140832" cy="4755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31150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Challenge: variable viewpoint</a:t>
            </a:r>
          </a:p>
        </p:txBody>
      </p:sp>
      <p:pic>
        <p:nvPicPr>
          <p:cNvPr id="25602" name="Picture 2" descr="Related image">
            <a:extLst>
              <a:ext uri="{FF2B5EF4-FFF2-40B4-BE49-F238E27FC236}">
                <a16:creationId xmlns:a16="http://schemas.microsoft.com/office/drawing/2014/main" id="{8453A266-1C5A-48B2-9D8B-0480609BF2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8352" y="961238"/>
            <a:ext cx="8855295" cy="5731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95731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Challenge: variable illumination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562100"/>
            <a:ext cx="9144000" cy="371541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7923984" y="6464038"/>
            <a:ext cx="27190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353"/>
            <a:r>
              <a:rPr lang="en-US" dirty="0">
                <a:solidFill>
                  <a:prstClr val="black"/>
                </a:solidFill>
                <a:latin typeface="Calibri"/>
              </a:rPr>
              <a:t>image credit: J. </a:t>
            </a:r>
            <a:r>
              <a:rPr lang="en-US" dirty="0" err="1">
                <a:solidFill>
                  <a:prstClr val="black"/>
                </a:solidFill>
                <a:latin typeface="Calibri"/>
              </a:rPr>
              <a:t>Koenderink</a:t>
            </a:r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106417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Challenge: scale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A4DF82-13CF-4554-A397-D2D7A5D2B8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1" y="0"/>
            <a:ext cx="40459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0294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2807" y="1357823"/>
            <a:ext cx="7166386" cy="4142354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D5419EF9-0AD1-441C-AB67-6E65972F4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200" y="0"/>
            <a:ext cx="11785600" cy="762000"/>
          </a:xfrm>
        </p:spPr>
        <p:txBody>
          <a:bodyPr/>
          <a:lstStyle/>
          <a:p>
            <a:r>
              <a:rPr lang="en-US" dirty="0"/>
              <a:t>Challenge: deformation</a:t>
            </a:r>
          </a:p>
        </p:txBody>
      </p:sp>
    </p:spTree>
    <p:extLst>
      <p:ext uri="{BB962C8B-B14F-4D97-AF65-F5344CB8AC3E}">
        <p14:creationId xmlns:p14="http://schemas.microsoft.com/office/powerpoint/2010/main" val="1204467019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7039" y="829559"/>
            <a:ext cx="8037921" cy="6028441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A6BD67DE-3F8C-453D-A26A-3D83CA78F5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200" y="0"/>
            <a:ext cx="11785600" cy="762000"/>
          </a:xfrm>
        </p:spPr>
        <p:txBody>
          <a:bodyPr/>
          <a:lstStyle/>
          <a:p>
            <a:r>
              <a:rPr lang="en-US" dirty="0"/>
              <a:t>Challenge: occlusion</a:t>
            </a:r>
          </a:p>
        </p:txBody>
      </p:sp>
    </p:spTree>
    <p:extLst>
      <p:ext uri="{BB962C8B-B14F-4D97-AF65-F5344CB8AC3E}">
        <p14:creationId xmlns:p14="http://schemas.microsoft.com/office/powerpoint/2010/main" val="1926267617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http://cs231n.stanford.edu/index.html</a:t>
            </a:r>
            <a:endParaRPr lang="en-US" dirty="0"/>
          </a:p>
          <a:p>
            <a:r>
              <a:rPr lang="en-US" dirty="0">
                <a:hlinkClick r:id="rId3"/>
              </a:rPr>
              <a:t>http://www.cs.cornell.edu/courses/cs5670/2019sp/lectures/lectures.html</a:t>
            </a:r>
            <a:endParaRPr lang="en-US" dirty="0"/>
          </a:p>
          <a:p>
            <a:r>
              <a:rPr lang="en-US" dirty="0">
                <a:hlinkClick r:id="rId4"/>
              </a:rPr>
              <a:t>http://www.cs.cmu.edu/~16385/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72683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996824"/>
            <a:ext cx="7808536" cy="5861175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0EE18095-1142-4AB0-862C-8E52BB58B8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200" y="0"/>
            <a:ext cx="11785600" cy="762000"/>
          </a:xfrm>
        </p:spPr>
        <p:txBody>
          <a:bodyPr/>
          <a:lstStyle/>
          <a:p>
            <a:r>
              <a:rPr lang="en-US" dirty="0"/>
              <a:t>Challenge: background clutter</a:t>
            </a:r>
          </a:p>
        </p:txBody>
      </p:sp>
    </p:spTree>
    <p:extLst>
      <p:ext uri="{BB962C8B-B14F-4D97-AF65-F5344CB8AC3E}">
        <p14:creationId xmlns:p14="http://schemas.microsoft.com/office/powerpoint/2010/main" val="311774953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 dirty="0">
                <a:latin typeface="Arial" charset="0"/>
              </a:rPr>
              <a:t>Challenge: intra-class variations</a:t>
            </a:r>
          </a:p>
        </p:txBody>
      </p:sp>
      <p:graphicFrame>
        <p:nvGraphicFramePr>
          <p:cNvPr id="62472" name="Object 9"/>
          <p:cNvGraphicFramePr>
            <a:graphicFrameLocks noGrp="1" noChangeAspect="1"/>
          </p:cNvGraphicFramePr>
          <p:nvPr>
            <p:ph idx="1"/>
          </p:nvPr>
        </p:nvGraphicFramePr>
        <p:xfrm>
          <a:off x="3987800" y="1577975"/>
          <a:ext cx="4216400" cy="4083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3" imgW="8431746" imgH="8165079" progId="">
                  <p:embed/>
                </p:oleObj>
              </mc:Choice>
              <mc:Fallback>
                <p:oleObj name="Image" r:id="rId3" imgW="8431746" imgH="8165079" progId="">
                  <p:embed/>
                  <p:pic>
                    <p:nvPicPr>
                      <p:cNvPr id="62472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87800" y="1577975"/>
                        <a:ext cx="4216400" cy="4083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2467" name="Picture 4" descr="chair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89" b="9891"/>
          <a:stretch>
            <a:fillRect/>
          </a:stretch>
        </p:blipFill>
        <p:spPr bwMode="auto">
          <a:xfrm>
            <a:off x="2057400" y="4106863"/>
            <a:ext cx="1854200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468" name="Picture 5" descr="splash-chair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1219200"/>
            <a:ext cx="3286125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469" name="Picture 6" descr="eamesloungechair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1219201"/>
            <a:ext cx="2241550" cy="2447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470" name="Picture 7" descr="Wagner in Leisure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4411663"/>
            <a:ext cx="3200400" cy="2011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471" name="Picture 8" descr="Bertoia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81" t="11476" b="14754"/>
          <a:stretch>
            <a:fillRect/>
          </a:stretch>
        </p:blipFill>
        <p:spPr bwMode="auto">
          <a:xfrm>
            <a:off x="7924800" y="3962401"/>
            <a:ext cx="2590800" cy="2506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8610600" y="6581776"/>
            <a:ext cx="2057400" cy="276999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r" defTabSz="914353">
              <a:defRPr/>
            </a:pPr>
            <a:r>
              <a:rPr lang="en-US" sz="1200" dirty="0">
                <a:solidFill>
                  <a:prstClr val="black"/>
                </a:solidFill>
              </a:rPr>
              <a:t>Svetlana Lazebnik</a:t>
            </a:r>
          </a:p>
        </p:txBody>
      </p:sp>
    </p:spTree>
    <p:extLst>
      <p:ext uri="{BB962C8B-B14F-4D97-AF65-F5344CB8AC3E}">
        <p14:creationId xmlns:p14="http://schemas.microsoft.com/office/powerpoint/2010/main" val="1536238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29088-5854-492C-8F08-2FB335287E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recognition 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95BC49-FAC2-4A80-8E29-96AD96F64E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We’ve already seen that this is a hard problem to tackle with “classic” CV algorithms like SIFT and template matching.</a:t>
            </a:r>
          </a:p>
          <a:p>
            <a:pPr lvl="1"/>
            <a:r>
              <a:rPr lang="en-US" dirty="0"/>
              <a:t>Template matching does a relatively good job to find the same template instance in an image.</a:t>
            </a:r>
          </a:p>
          <a:p>
            <a:pPr lvl="1"/>
            <a:r>
              <a:rPr lang="en-US" dirty="0"/>
              <a:t>SIFT can extend this to find the instance with changing viewpoint/scale/illumination and rotation.</a:t>
            </a:r>
          </a:p>
          <a:p>
            <a:r>
              <a:rPr lang="en-US" dirty="0"/>
              <a:t>What happens when want to find similar object that are not the same?</a:t>
            </a:r>
          </a:p>
          <a:p>
            <a:pPr lvl="1"/>
            <a:r>
              <a:rPr lang="en-US" dirty="0"/>
              <a:t>NN for the saving!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C273624-D0B2-4AF4-BE14-29574E9E6D55}"/>
              </a:ext>
            </a:extLst>
          </p:cNvPr>
          <p:cNvGrpSpPr/>
          <p:nvPr/>
        </p:nvGrpSpPr>
        <p:grpSpPr>
          <a:xfrm>
            <a:off x="3413012" y="4585947"/>
            <a:ext cx="5365975" cy="2066464"/>
            <a:chOff x="1263425" y="4617585"/>
            <a:chExt cx="5365975" cy="2066464"/>
          </a:xfrm>
        </p:grpSpPr>
        <p:pic>
          <p:nvPicPr>
            <p:cNvPr id="5" name="Picture 9">
              <a:extLst>
                <a:ext uri="{FF2B5EF4-FFF2-40B4-BE49-F238E27FC236}">
                  <a16:creationId xmlns:a16="http://schemas.microsoft.com/office/drawing/2014/main" id="{C91D4AD1-5C73-4D19-9E34-C43F7BFC71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263425" y="4692425"/>
              <a:ext cx="1653948" cy="16539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" name="Picture 10">
              <a:extLst>
                <a:ext uri="{FF2B5EF4-FFF2-40B4-BE49-F238E27FC236}">
                  <a16:creationId xmlns:a16="http://schemas.microsoft.com/office/drawing/2014/main" id="{84EC264A-CFCB-488E-A77C-779F97A3E16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116034" y="4617585"/>
              <a:ext cx="1445079" cy="20664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" name="Picture 11">
              <a:extLst>
                <a:ext uri="{FF2B5EF4-FFF2-40B4-BE49-F238E27FC236}">
                  <a16:creationId xmlns:a16="http://schemas.microsoft.com/office/drawing/2014/main" id="{AF99ECBE-3038-4519-9A7C-D81A05DE15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774746" y="4633232"/>
              <a:ext cx="1854654" cy="18546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  <p:extLst>
      <p:ext uri="{BB962C8B-B14F-4D97-AF65-F5344CB8AC3E}">
        <p14:creationId xmlns:p14="http://schemas.microsoft.com/office/powerpoint/2010/main" val="25414241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DFD5C-AA98-4E80-A7B7-43FC8724A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123831-AFAB-4D71-8FD8-64E2E2AED2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1499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CE51D-8A5E-4A79-AB66-312B7E626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perceptron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EB8BA2-3874-4050-97EE-01862A2367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basic building block of all NN.</a:t>
            </a:r>
          </a:p>
          <a:p>
            <a:r>
              <a:rPr lang="en-US" dirty="0"/>
              <a:t>First introduced in 1958 at Cornell Aeronautical Laboratory by Frank Rosenblatt.</a:t>
            </a:r>
          </a:p>
          <a:p>
            <a:r>
              <a:rPr lang="en-US" dirty="0"/>
              <a:t>We will talk more about it in a moment…</a:t>
            </a:r>
          </a:p>
        </p:txBody>
      </p:sp>
      <p:pic>
        <p:nvPicPr>
          <p:cNvPr id="27650" name="Picture 2" descr="Image result for perceptron">
            <a:extLst>
              <a:ext uri="{FF2B5EF4-FFF2-40B4-BE49-F238E27FC236}">
                <a16:creationId xmlns:a16="http://schemas.microsoft.com/office/drawing/2014/main" id="{593B7334-D43A-4026-B2F7-CDC2ED00C6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5037" y="3429000"/>
            <a:ext cx="7781925" cy="2933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20998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D90C17-673C-4F2F-AC02-764C36D34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MNIST + LeNet-5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82689D-6B86-46A1-BF3D-FCEA2FA426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MNIST is a large dataset of handwritten digits used in training of LeNet-5.</a:t>
            </a:r>
          </a:p>
          <a:p>
            <a:r>
              <a:rPr lang="en-US" dirty="0"/>
              <a:t>LeNet-5 is the first known NN to solve a major computer vision problem:</a:t>
            </a:r>
          </a:p>
          <a:p>
            <a:pPr lvl="1"/>
            <a:r>
              <a:rPr lang="en-US" dirty="0"/>
              <a:t>Classifies digits, was applied by several banks to recognize hand-written numbers on checks.</a:t>
            </a:r>
          </a:p>
          <a:p>
            <a:pPr lvl="1"/>
            <a:r>
              <a:rPr lang="en-US" dirty="0"/>
              <a:t>Used 7 trainable layers with a total of </a:t>
            </a:r>
            <a:r>
              <a:rPr lang="en-US" b="1" dirty="0"/>
              <a:t>60K</a:t>
            </a:r>
            <a:r>
              <a:rPr lang="en-US" dirty="0"/>
              <a:t> params (</a:t>
            </a:r>
            <a:r>
              <a:rPr lang="en-US" dirty="0">
                <a:highlight>
                  <a:srgbClr val="FFFF00"/>
                </a:highlight>
              </a:rPr>
              <a:t>sounds a lot?</a:t>
            </a:r>
            <a:r>
              <a:rPr lang="en-US" dirty="0"/>
              <a:t>).</a:t>
            </a:r>
          </a:p>
          <a:p>
            <a:pPr lvl="1"/>
            <a:r>
              <a:rPr lang="en-US" dirty="0"/>
              <a:t>Yann </a:t>
            </a:r>
            <a:r>
              <a:rPr lang="en-US" dirty="0" err="1"/>
              <a:t>LeCun</a:t>
            </a:r>
            <a:r>
              <a:rPr lang="en-US" dirty="0"/>
              <a:t> at el., 1998, 23000 citations.</a:t>
            </a:r>
          </a:p>
          <a:p>
            <a:endParaRPr lang="en-US" dirty="0"/>
          </a:p>
        </p:txBody>
      </p:sp>
      <p:pic>
        <p:nvPicPr>
          <p:cNvPr id="29700" name="Picture 4" descr="LeNet-5 Original Image from Paper">
            <a:extLst>
              <a:ext uri="{FF2B5EF4-FFF2-40B4-BE49-F238E27FC236}">
                <a16:creationId xmlns:a16="http://schemas.microsoft.com/office/drawing/2014/main" id="{A844121C-A300-4D1C-A824-941739EF36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7381" y="4343570"/>
            <a:ext cx="8384619" cy="2514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702" name="Picture 6" descr="MNIST sample images">
            <a:extLst>
              <a:ext uri="{FF2B5EF4-FFF2-40B4-BE49-F238E27FC236}">
                <a16:creationId xmlns:a16="http://schemas.microsoft.com/office/drawing/2014/main" id="{B3F1C179-AF58-458D-B9C1-6F64F054DA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007"/>
          <a:stretch/>
        </p:blipFill>
        <p:spPr bwMode="auto">
          <a:xfrm>
            <a:off x="0" y="3838281"/>
            <a:ext cx="3874416" cy="2706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45693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203200" y="0"/>
            <a:ext cx="11785600" cy="762000"/>
          </a:xfrm>
        </p:spPr>
        <p:txBody>
          <a:bodyPr>
            <a:noAutofit/>
          </a:bodyPr>
          <a:lstStyle/>
          <a:p>
            <a:r>
              <a:rPr lang="en-US" sz="4800" dirty="0"/>
              <a:t>                </a:t>
            </a:r>
            <a:r>
              <a:rPr lang="en-US" dirty="0"/>
              <a:t>Large Scale Visual Recognition Challenge (ILSVRC)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32AEAE-D6F9-4A57-9F54-76D30EFEC0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ImageNet is an image database most known for its ILSVRC challenge, and specifically for the image classification contest:</a:t>
            </a:r>
          </a:p>
          <a:p>
            <a:pPr lvl="1"/>
            <a:r>
              <a:rPr lang="en-US" sz="2800" dirty="0">
                <a:solidFill>
                  <a:srgbClr val="000000"/>
                </a:solidFill>
              </a:rPr>
              <a:t>1000 object classes	</a:t>
            </a:r>
          </a:p>
          <a:p>
            <a:pPr lvl="1"/>
            <a:r>
              <a:rPr lang="en-US" sz="2800" dirty="0">
                <a:solidFill>
                  <a:srgbClr val="000000"/>
                </a:solidFill>
              </a:rPr>
              <a:t>1,431,167 images</a:t>
            </a:r>
          </a:p>
          <a:p>
            <a:pPr lvl="1"/>
            <a:r>
              <a:rPr lang="en-US" sz="2800" dirty="0">
                <a:solidFill>
                  <a:srgbClr val="000000"/>
                </a:solidFill>
              </a:rPr>
              <a:t>Winner has the minimum mean labeling error out of 5 gausses for a given unknown test set.</a:t>
            </a:r>
          </a:p>
          <a:p>
            <a:endParaRPr lang="en-US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908" y="304111"/>
            <a:ext cx="2195220" cy="30245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62F0314-F6E7-495C-B6CA-1B52F9445B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1777" y="3723297"/>
            <a:ext cx="9672425" cy="3134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855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latin typeface="+mn-lt"/>
              </a:rPr>
              <a:t>ILSVRC winners</a:t>
            </a:r>
          </a:p>
        </p:txBody>
      </p:sp>
      <p:pic>
        <p:nvPicPr>
          <p:cNvPr id="24" name="Slide"/>
          <p:cNvPicPr>
            <a:picLocks noChangeAspect="1"/>
          </p:cNvPicPr>
          <p:nvPr/>
        </p:nvPicPr>
        <p:blipFill rotWithShape="1">
          <a:blip r:embed="rId3"/>
          <a:srcRect l="13635" t="15036" r="15066" b="15239"/>
          <a:stretch/>
        </p:blipFill>
        <p:spPr>
          <a:xfrm>
            <a:off x="1074657" y="882968"/>
            <a:ext cx="9648976" cy="5307816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27AB4C7-FBDB-4534-BF87-E4B1211129F2}"/>
              </a:ext>
            </a:extLst>
          </p:cNvPr>
          <p:cNvCxnSpPr/>
          <p:nvPr/>
        </p:nvCxnSpPr>
        <p:spPr>
          <a:xfrm flipH="1">
            <a:off x="518474" y="4581422"/>
            <a:ext cx="10492033" cy="0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E94E6B7E-0F8F-4D82-8035-6C2CC0A5B22B}"/>
              </a:ext>
            </a:extLst>
          </p:cNvPr>
          <p:cNvSpPr txBox="1"/>
          <p:nvPr/>
        </p:nvSpPr>
        <p:spPr>
          <a:xfrm>
            <a:off x="476054" y="3953946"/>
            <a:ext cx="11972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Human error: 5%</a:t>
            </a:r>
          </a:p>
        </p:txBody>
      </p:sp>
    </p:spTree>
    <p:extLst>
      <p:ext uri="{BB962C8B-B14F-4D97-AF65-F5344CB8AC3E}">
        <p14:creationId xmlns:p14="http://schemas.microsoft.com/office/powerpoint/2010/main" val="39574525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B8666-B0B5-4E70-A0C2-42B37F401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classification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CCAD38-DF62-4EC2-9BBD-7A05E7FB33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Let’s first try to solve it with a perceptron.</a:t>
            </a:r>
          </a:p>
        </p:txBody>
      </p:sp>
    </p:spTree>
    <p:extLst>
      <p:ext uri="{BB962C8B-B14F-4D97-AF65-F5344CB8AC3E}">
        <p14:creationId xmlns:p14="http://schemas.microsoft.com/office/powerpoint/2010/main" val="22931092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3DCCA5-4918-4275-B99B-04AB7A761B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Perceptron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EC0BE05-4AB7-4CD9-AE97-86ECB89954E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3200" y="762000"/>
                <a:ext cx="6410960" cy="609600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the </a:t>
                </a:r>
                <a:r>
                  <a:rPr lang="en-US" b="1" dirty="0"/>
                  <a:t>perceptron</a:t>
                </a:r>
                <a:r>
                  <a:rPr lang="en-US" dirty="0"/>
                  <a:t> is an algorithm for supervised learning of binary classifiers.</a:t>
                </a:r>
              </a:p>
              <a:p>
                <a:pPr lvl="1"/>
                <a:r>
                  <a:rPr lang="en-US" dirty="0"/>
                  <a:t>The perceptron determines a hyperplane separator which is determined by a set of weights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dirty="0"/>
                  <a:t>).</a:t>
                </a:r>
              </a:p>
              <a:p>
                <a:pPr lvl="1"/>
                <a:r>
                  <a:rPr lang="en-US" dirty="0"/>
                  <a:t>A feature vector is the representation of the object to be classified which the perceptron receives as input (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dirty="0"/>
                  <a:t>).</a:t>
                </a:r>
              </a:p>
              <a:p>
                <a:r>
                  <a:rPr lang="en-US" dirty="0"/>
                  <a:t>The weights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dirty="0"/>
                  <a:t>) determine the separator are what we need to learn in order to optimize the classification.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EC0BE05-4AB7-4CD9-AE97-86ECB89954E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3200" y="762000"/>
                <a:ext cx="6410960" cy="6096000"/>
              </a:xfrm>
              <a:blipFill>
                <a:blip r:embed="rId2"/>
                <a:stretch>
                  <a:fillRect l="-1711" t="-900" r="-9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2770" name="Picture 2">
            <a:extLst>
              <a:ext uri="{FF2B5EF4-FFF2-40B4-BE49-F238E27FC236}">
                <a16:creationId xmlns:a16="http://schemas.microsoft.com/office/drawing/2014/main" id="{849FC626-9B24-4A4D-9E2A-984BEB4A0C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2880" y="889000"/>
            <a:ext cx="5764530" cy="5764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69567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132B37-21B8-4C9F-86AF-954E3CD00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will we know to do?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D809D6-D332-4D9D-A7E1-7874E948BE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Hopefully by the end of the course:</a:t>
            </a:r>
            <a:endParaRPr lang="en-US" dirty="0">
              <a:hlinkClick r:id="rId2"/>
            </a:endParaRPr>
          </a:p>
          <a:p>
            <a:r>
              <a:rPr lang="en-US" dirty="0">
                <a:hlinkClick r:id="rId2"/>
              </a:rPr>
              <a:t>https://teachablemachine.withgoogle.com/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52544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064E0F-2E3B-4D20-A9F1-94EF68591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hyperplane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CA5D291-CE39-44F0-B3EA-AC2DDB7D7D8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3200" y="762000"/>
                <a:ext cx="11785600" cy="5715000"/>
              </a:xfrm>
            </p:spPr>
            <p:txBody>
              <a:bodyPr/>
              <a:lstStyle/>
              <a:p>
                <a:r>
                  <a:rPr lang="en-US" dirty="0"/>
                  <a:t>Paramtrization of a line in 2D: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1"/>
                <a:r>
                  <a:rPr lang="en-US" dirty="0">
                    <a:latin typeface="Cambria Math" panose="02040503050406030204" pitchFamily="18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b="0" dirty="0">
                    <a:latin typeface="Cambria Math" panose="02040503050406030204" pitchFamily="18" charset="0"/>
                  </a:rPr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𝑎𝑥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𝑏𝑦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=0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↔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↔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⊥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defines the normal to the line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CA5D291-CE39-44F0-B3EA-AC2DDB7D7D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3200" y="762000"/>
                <a:ext cx="11785600" cy="5715000"/>
              </a:xfrm>
              <a:blipFill>
                <a:blip r:embed="rId2"/>
                <a:stretch>
                  <a:fillRect l="-931" t="-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Line">
            <a:extLst>
              <a:ext uri="{FF2B5EF4-FFF2-40B4-BE49-F238E27FC236}">
                <a16:creationId xmlns:a16="http://schemas.microsoft.com/office/drawing/2014/main" id="{8A45B337-F280-4A83-A7AC-31782A30BCB5}"/>
              </a:ext>
            </a:extLst>
          </p:cNvPr>
          <p:cNvSpPr/>
          <p:nvPr/>
        </p:nvSpPr>
        <p:spPr>
          <a:xfrm>
            <a:off x="7199454" y="4755629"/>
            <a:ext cx="2650602" cy="0"/>
          </a:xfrm>
          <a:prstGeom prst="line">
            <a:avLst/>
          </a:prstGeom>
          <a:ln w="25400">
            <a:solidFill>
              <a:srgbClr val="A6AAA9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5" name="Line">
            <a:extLst>
              <a:ext uri="{FF2B5EF4-FFF2-40B4-BE49-F238E27FC236}">
                <a16:creationId xmlns:a16="http://schemas.microsoft.com/office/drawing/2014/main" id="{F2CE250A-D62D-498E-82F9-4843E9666249}"/>
              </a:ext>
            </a:extLst>
          </p:cNvPr>
          <p:cNvSpPr/>
          <p:nvPr/>
        </p:nvSpPr>
        <p:spPr>
          <a:xfrm flipV="1">
            <a:off x="8504822" y="3490127"/>
            <a:ext cx="0" cy="2476984"/>
          </a:xfrm>
          <a:prstGeom prst="line">
            <a:avLst/>
          </a:prstGeom>
          <a:ln w="25400">
            <a:solidFill>
              <a:srgbClr val="A6AAA9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6" name="Circle">
            <a:extLst>
              <a:ext uri="{FF2B5EF4-FFF2-40B4-BE49-F238E27FC236}">
                <a16:creationId xmlns:a16="http://schemas.microsoft.com/office/drawing/2014/main" id="{AB7FB8E4-A03D-4713-9968-0E83EFD2340C}"/>
              </a:ext>
            </a:extLst>
          </p:cNvPr>
          <p:cNvSpPr/>
          <p:nvPr/>
        </p:nvSpPr>
        <p:spPr>
          <a:xfrm>
            <a:off x="8443861" y="4694668"/>
            <a:ext cx="121921" cy="121921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rgbClr val="FFFFFF"/>
                </a:solidFill>
              </a:defRPr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grpSp>
        <p:nvGrpSpPr>
          <p:cNvPr id="8" name="Group">
            <a:extLst>
              <a:ext uri="{FF2B5EF4-FFF2-40B4-BE49-F238E27FC236}">
                <a16:creationId xmlns:a16="http://schemas.microsoft.com/office/drawing/2014/main" id="{76FDFA22-FFA6-4474-8352-67E1DEC5F0F8}"/>
              </a:ext>
            </a:extLst>
          </p:cNvPr>
          <p:cNvGrpSpPr/>
          <p:nvPr/>
        </p:nvGrpSpPr>
        <p:grpSpPr>
          <a:xfrm rot="270471">
            <a:off x="7120018" y="3534061"/>
            <a:ext cx="2769603" cy="2443132"/>
            <a:chOff x="0" y="0"/>
            <a:chExt cx="4309595" cy="3801595"/>
          </a:xfrm>
        </p:grpSpPr>
        <p:sp>
          <p:nvSpPr>
            <p:cNvPr id="9" name="Line">
              <a:extLst>
                <a:ext uri="{FF2B5EF4-FFF2-40B4-BE49-F238E27FC236}">
                  <a16:creationId xmlns:a16="http://schemas.microsoft.com/office/drawing/2014/main" id="{BA23B1B9-C3DF-4C3E-8998-C0972E82864A}"/>
                </a:ext>
              </a:extLst>
            </p:cNvPr>
            <p:cNvSpPr/>
            <p:nvPr/>
          </p:nvSpPr>
          <p:spPr>
            <a:xfrm flipV="1">
              <a:off x="0" y="0"/>
              <a:ext cx="4309596" cy="380159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endParaRPr>
            </a:p>
          </p:txBody>
        </p:sp>
        <p:sp>
          <p:nvSpPr>
            <p:cNvPr id="10" name="Line">
              <a:extLst>
                <a:ext uri="{FF2B5EF4-FFF2-40B4-BE49-F238E27FC236}">
                  <a16:creationId xmlns:a16="http://schemas.microsoft.com/office/drawing/2014/main" id="{07E0356D-C913-4471-9C4B-9AECFA698632}"/>
                </a:ext>
              </a:extLst>
            </p:cNvPr>
            <p:cNvSpPr/>
            <p:nvPr/>
          </p:nvSpPr>
          <p:spPr>
            <a:xfrm>
              <a:off x="1385409" y="1135705"/>
              <a:ext cx="780026" cy="780026"/>
            </a:xfrm>
            <a:prstGeom prst="line">
              <a:avLst/>
            </a:prstGeom>
            <a:noFill/>
            <a:ln w="25400" cap="flat">
              <a:solidFill>
                <a:srgbClr val="0070C0"/>
              </a:solidFill>
              <a:prstDash val="solid"/>
              <a:miter lim="400000"/>
              <a:headEnd type="arrow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E161735-A4FA-4C84-8A89-FA432481DE17}"/>
                  </a:ext>
                </a:extLst>
              </p:cNvPr>
              <p:cNvSpPr txBox="1"/>
              <p:nvPr/>
            </p:nvSpPr>
            <p:spPr>
              <a:xfrm>
                <a:off x="7632526" y="3806137"/>
                <a:ext cx="64818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E161735-A4FA-4C84-8A89-FA432481DE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2526" y="3806137"/>
                <a:ext cx="648183" cy="369332"/>
              </a:xfrm>
              <a:prstGeom prst="rect">
                <a:avLst/>
              </a:prstGeom>
              <a:blipFill>
                <a:blip r:embed="rId3"/>
                <a:stretch>
                  <a:fillRect l="-2830" r="-15094"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46063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064E0F-2E3B-4D20-A9F1-94EF68591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hyperplane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CA5D291-CE39-44F0-B3EA-AC2DDB7D7D8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3200" y="762000"/>
                <a:ext cx="11785600" cy="5715000"/>
              </a:xfrm>
            </p:spPr>
            <p:txBody>
              <a:bodyPr/>
              <a:lstStyle/>
              <a:p>
                <a:r>
                  <a:rPr lang="en-US" dirty="0"/>
                  <a:t>Paramtrization of a line in 2D: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1"/>
                <a:r>
                  <a:rPr lang="en-US" dirty="0">
                    <a:latin typeface="Cambria Math" panose="02040503050406030204" pitchFamily="18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b="0" dirty="0">
                    <a:latin typeface="Cambria Math" panose="02040503050406030204" pitchFamily="18" charset="0"/>
                  </a:rPr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𝑎𝑥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𝑏𝑦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↔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↔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⊥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defines the normal to the line</a:t>
                </a:r>
              </a:p>
              <a:p>
                <a:pPr lvl="1"/>
                <a:r>
                  <a:rPr lang="en-US" dirty="0">
                    <a:latin typeface="Cambria Math" panose="02040503050406030204" pitchFamily="18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>
                    <a:latin typeface="Cambria Math" panose="02040503050406030204" pitchFamily="18" charset="0"/>
                  </a:rPr>
                  <a:t>:</a:t>
                </a:r>
              </a:p>
              <a:p>
                <a:pPr lvl="2"/>
                <a:r>
                  <a:rPr lang="en-US" dirty="0">
                    <a:latin typeface="Cambria Math" panose="02040503050406030204" pitchFamily="18" charset="0"/>
                  </a:rPr>
                  <a:t>This is the </a:t>
                </a:r>
                <a:r>
                  <a:rPr lang="en-US" b="1" dirty="0">
                    <a:latin typeface="Cambria Math" panose="02040503050406030204" pitchFamily="18" charset="0"/>
                  </a:rPr>
                  <a:t>bias</a:t>
                </a:r>
                <a:r>
                  <a:rPr lang="en-US" dirty="0">
                    <a:latin typeface="Cambria Math" panose="02040503050406030204" pitchFamily="18" charset="0"/>
                  </a:rPr>
                  <a:t> factor.</a:t>
                </a:r>
              </a:p>
              <a:p>
                <a:pPr lvl="2"/>
                <a:r>
                  <a:rPr lang="en-US" dirty="0">
                    <a:latin typeface="Cambria Math" panose="02040503050406030204" pitchFamily="18" charset="0"/>
                  </a:rPr>
                  <a:t>Defines the distance of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r>
                  <a:rPr lang="en-US" dirty="0">
                    <a:latin typeface="Cambria Math" panose="02040503050406030204" pitchFamily="18" charset="0"/>
                  </a:rPr>
                  <a:t> from the line:</a:t>
                </a:r>
              </a:p>
              <a:p>
                <a:pPr lvl="3"/>
                <a:r>
                  <a:rPr lang="en-US" dirty="0">
                    <a:latin typeface="Cambria Math" panose="02040503050406030204" pitchFamily="18" charset="0"/>
                  </a:rPr>
                  <a:t> Point-line distance: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d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𝑎𝑥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𝑏𝑦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d>
                      </m:num>
                      <m:den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</m:den>
                    </m:f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3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𝑏𝑖𝑎𝑠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d>
                      </m:num>
                      <m:den>
                        <m:rad>
                          <m:radPr>
                            <m:deg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</m:den>
                    </m:f>
                  </m:oMath>
                </a14:m>
                <a:endParaRPr lang="en-US" dirty="0">
                  <a:latin typeface="Cambria Math" panose="02040503050406030204" pitchFamily="18" charset="0"/>
                </a:endParaRP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CA5D291-CE39-44F0-B3EA-AC2DDB7D7D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3200" y="762000"/>
                <a:ext cx="11785600" cy="5715000"/>
              </a:xfrm>
              <a:blipFill>
                <a:blip r:embed="rId2"/>
                <a:stretch>
                  <a:fillRect l="-931" t="-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Line">
            <a:extLst>
              <a:ext uri="{FF2B5EF4-FFF2-40B4-BE49-F238E27FC236}">
                <a16:creationId xmlns:a16="http://schemas.microsoft.com/office/drawing/2014/main" id="{8A45B337-F280-4A83-A7AC-31782A30BCB5}"/>
              </a:ext>
            </a:extLst>
          </p:cNvPr>
          <p:cNvSpPr/>
          <p:nvPr/>
        </p:nvSpPr>
        <p:spPr>
          <a:xfrm>
            <a:off x="7199454" y="4755629"/>
            <a:ext cx="2650602" cy="0"/>
          </a:xfrm>
          <a:prstGeom prst="line">
            <a:avLst/>
          </a:prstGeom>
          <a:ln w="25400">
            <a:solidFill>
              <a:srgbClr val="A6AAA9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5" name="Line">
            <a:extLst>
              <a:ext uri="{FF2B5EF4-FFF2-40B4-BE49-F238E27FC236}">
                <a16:creationId xmlns:a16="http://schemas.microsoft.com/office/drawing/2014/main" id="{F2CE250A-D62D-498E-82F9-4843E9666249}"/>
              </a:ext>
            </a:extLst>
          </p:cNvPr>
          <p:cNvSpPr/>
          <p:nvPr/>
        </p:nvSpPr>
        <p:spPr>
          <a:xfrm flipV="1">
            <a:off x="8504822" y="3490127"/>
            <a:ext cx="0" cy="2476984"/>
          </a:xfrm>
          <a:prstGeom prst="line">
            <a:avLst/>
          </a:prstGeom>
          <a:ln w="25400">
            <a:solidFill>
              <a:srgbClr val="A6AAA9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6" name="Circle">
            <a:extLst>
              <a:ext uri="{FF2B5EF4-FFF2-40B4-BE49-F238E27FC236}">
                <a16:creationId xmlns:a16="http://schemas.microsoft.com/office/drawing/2014/main" id="{AB7FB8E4-A03D-4713-9968-0E83EFD2340C}"/>
              </a:ext>
            </a:extLst>
          </p:cNvPr>
          <p:cNvSpPr/>
          <p:nvPr/>
        </p:nvSpPr>
        <p:spPr>
          <a:xfrm>
            <a:off x="8443861" y="4694668"/>
            <a:ext cx="121921" cy="121921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rgbClr val="FFFFFF"/>
                </a:solidFill>
              </a:defRPr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grpSp>
        <p:nvGrpSpPr>
          <p:cNvPr id="8" name="Group">
            <a:extLst>
              <a:ext uri="{FF2B5EF4-FFF2-40B4-BE49-F238E27FC236}">
                <a16:creationId xmlns:a16="http://schemas.microsoft.com/office/drawing/2014/main" id="{76FDFA22-FFA6-4474-8352-67E1DEC5F0F8}"/>
              </a:ext>
            </a:extLst>
          </p:cNvPr>
          <p:cNvGrpSpPr/>
          <p:nvPr/>
        </p:nvGrpSpPr>
        <p:grpSpPr>
          <a:xfrm rot="270471">
            <a:off x="6749628" y="3085299"/>
            <a:ext cx="2769603" cy="2443132"/>
            <a:chOff x="0" y="0"/>
            <a:chExt cx="4309595" cy="3801595"/>
          </a:xfrm>
        </p:grpSpPr>
        <p:sp>
          <p:nvSpPr>
            <p:cNvPr id="9" name="Line">
              <a:extLst>
                <a:ext uri="{FF2B5EF4-FFF2-40B4-BE49-F238E27FC236}">
                  <a16:creationId xmlns:a16="http://schemas.microsoft.com/office/drawing/2014/main" id="{BA23B1B9-C3DF-4C3E-8998-C0972E82864A}"/>
                </a:ext>
              </a:extLst>
            </p:cNvPr>
            <p:cNvSpPr/>
            <p:nvPr/>
          </p:nvSpPr>
          <p:spPr>
            <a:xfrm flipV="1">
              <a:off x="0" y="0"/>
              <a:ext cx="4309596" cy="380159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endParaRPr>
            </a:p>
          </p:txBody>
        </p:sp>
        <p:sp>
          <p:nvSpPr>
            <p:cNvPr id="10" name="Line">
              <a:extLst>
                <a:ext uri="{FF2B5EF4-FFF2-40B4-BE49-F238E27FC236}">
                  <a16:creationId xmlns:a16="http://schemas.microsoft.com/office/drawing/2014/main" id="{07E0356D-C913-4471-9C4B-9AECFA698632}"/>
                </a:ext>
              </a:extLst>
            </p:cNvPr>
            <p:cNvSpPr/>
            <p:nvPr/>
          </p:nvSpPr>
          <p:spPr>
            <a:xfrm>
              <a:off x="1385409" y="1135705"/>
              <a:ext cx="780026" cy="780026"/>
            </a:xfrm>
            <a:prstGeom prst="line">
              <a:avLst/>
            </a:prstGeom>
            <a:noFill/>
            <a:ln w="25400" cap="flat">
              <a:solidFill>
                <a:srgbClr val="0070C0"/>
              </a:solidFill>
              <a:prstDash val="solid"/>
              <a:miter lim="400000"/>
              <a:headEnd type="arrow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E161735-A4FA-4C84-8A89-FA432481DE17}"/>
                  </a:ext>
                </a:extLst>
              </p:cNvPr>
              <p:cNvSpPr txBox="1"/>
              <p:nvPr/>
            </p:nvSpPr>
            <p:spPr>
              <a:xfrm>
                <a:off x="7199454" y="3378017"/>
                <a:ext cx="64818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E161735-A4FA-4C84-8A89-FA432481DE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9454" y="3378017"/>
                <a:ext cx="648183" cy="369332"/>
              </a:xfrm>
              <a:prstGeom prst="rect">
                <a:avLst/>
              </a:prstGeom>
              <a:blipFill>
                <a:blip r:embed="rId3"/>
                <a:stretch>
                  <a:fillRect l="-2830" r="-15094"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Line">
            <a:extLst>
              <a:ext uri="{FF2B5EF4-FFF2-40B4-BE49-F238E27FC236}">
                <a16:creationId xmlns:a16="http://schemas.microsoft.com/office/drawing/2014/main" id="{C0A0EC06-D08F-466C-AEFC-8D1EE1058906}"/>
              </a:ext>
            </a:extLst>
          </p:cNvPr>
          <p:cNvSpPr/>
          <p:nvPr/>
        </p:nvSpPr>
        <p:spPr>
          <a:xfrm rot="270471">
            <a:off x="8114415" y="4332337"/>
            <a:ext cx="406531" cy="394317"/>
          </a:xfrm>
          <a:prstGeom prst="line">
            <a:avLst/>
          </a:prstGeom>
          <a:noFill/>
          <a:ln w="25400" cap="flat">
            <a:solidFill>
              <a:schemeClr val="accent6"/>
            </a:solidFill>
            <a:prstDash val="solid"/>
            <a:miter lim="400000"/>
            <a:headEnd type="arrow" w="med" len="med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3133840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F6B2D3-A179-4A65-B416-F59EDB61EF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hyperplane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641BFCA-5FC8-46ED-AB00-A1B27504698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This is the same for 3D representation of a plane as well: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b="0" dirty="0"/>
              </a:p>
              <a:p>
                <a:pPr lvl="1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defines the normal to the plane,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 defines the bias of the plane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And the same representation can be done for ND space. The ND plane is called a </a:t>
                </a:r>
                <a:r>
                  <a:rPr lang="en-US" b="1" dirty="0"/>
                  <a:t>hyperplane.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641BFCA-5FC8-46ED-AB00-A1B27504698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31" t="-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7650" name="Picture 2" descr="Image result for hyper plane">
            <a:extLst>
              <a:ext uri="{FF2B5EF4-FFF2-40B4-BE49-F238E27FC236}">
                <a16:creationId xmlns:a16="http://schemas.microsoft.com/office/drawing/2014/main" id="{E4BF9E72-291F-43F9-A8CD-9D286D7427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0400" y="3590396"/>
            <a:ext cx="7721600" cy="3267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49073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403F63-2201-4B50-A163-04FAA57D4C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hyperplane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C586DC5-D8CE-4734-A26F-495F8671758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Writing the hyperplane representation vector vise will result the equation below:</a:t>
                </a:r>
              </a:p>
              <a:p>
                <a:pPr marL="0" indent="0" algn="ctr">
                  <a:buNone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 ⋯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⋮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eqAr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Points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above the hyperplane (in the direction of the normal) will result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, and points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below the hyperplane will result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b="0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C586DC5-D8CE-4734-A26F-495F867175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31" t="-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552449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403F63-2201-4B50-A163-04FAA57D4C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hyperplane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C586DC5-D8CE-4734-A26F-495F8671758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b="1" dirty="0"/>
                  <a:t>Another option </a:t>
                </a:r>
                <a:r>
                  <a:rPr lang="en-US" dirty="0"/>
                  <a:t>is to write the hyperplane representation with </a:t>
                </a:r>
                <a:r>
                  <a:rPr lang="en-US" b="1" dirty="0"/>
                  <a:t>homogenous vectors,</a:t>
                </a:r>
                <a:r>
                  <a:rPr lang="en-US" dirty="0"/>
                  <a:t> this will result with the (more compact) equation below:</a:t>
                </a:r>
              </a:p>
              <a:p>
                <a:pPr marL="0" indent="0" algn="ctr">
                  <a:buNone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 ⋯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⋮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eqAr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Points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above the hyperplane (in the direction of the normal) will result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, and points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below the hyperplane will result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b="0" dirty="0"/>
                  <a:t>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C586DC5-D8CE-4734-A26F-495F867175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31" t="-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467801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23F019-1ED3-468E-B226-8FBCCBE2E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Activation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D506A07-78FA-4E27-B9F9-4DBECFF1E08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 non-linear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() </m:t>
                    </m:r>
                  </m:oMath>
                </a14:m>
                <a:r>
                  <a:rPr lang="en-US" dirty="0"/>
                  <a:t>that appends the perceptron’s hyperplane equation 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𝑊𝑥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If we have a problem of classifying two groups with a single hyperplane, we can use a step activation function: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𝑠𝑡𝑒𝑝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ar-AE" spc="-4" dirty="0">
                    <a:solidFill>
                      <a:prstClr val="black"/>
                    </a:solidFill>
                    <a:cs typeface="Arial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ar-AE" i="1" spc="-4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ar-AE" i="1" spc="-4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/>
                              </a:rPr>
                            </m:ctrlPr>
                          </m:eqArrPr>
                          <m:e>
                            <m:r>
                              <a:rPr lang="en-US" b="0" i="1" spc="-4" dirty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/>
                              </a:rPr>
                              <m:t>0</m:t>
                            </m:r>
                            <m:r>
                              <a:rPr lang="ar-AE" i="1" spc="-4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/>
                              </a:rPr>
                              <m:t>,  </m:t>
                            </m:r>
                            <m:r>
                              <a:rPr lang="ar-AE" i="1" spc="-4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/>
                              </a:rPr>
                              <m:t>𝑥</m:t>
                            </m:r>
                            <m:r>
                              <a:rPr lang="ar-AE" i="1" spc="-4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/>
                              </a:rPr>
                              <m:t>&lt;</m:t>
                            </m:r>
                            <m:r>
                              <a:rPr lang="ar-AE" i="1" spc="-4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/>
                              </a:rPr>
                              <m:t>0</m:t>
                            </m:r>
                          </m:e>
                          <m:e>
                            <m:r>
                              <a:rPr lang="ar-AE" i="1" spc="-4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/>
                              </a:rPr>
                              <m:t>&amp;</m:t>
                            </m:r>
                            <m:r>
                              <a:rPr lang="en-US" b="0" i="1" spc="-4" dirty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/>
                              </a:rPr>
                              <m:t>1</m:t>
                            </m:r>
                            <m:r>
                              <a:rPr lang="ar-AE" i="1" spc="-4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/>
                              </a:rPr>
                              <m:t>,  </m:t>
                            </m:r>
                            <m:r>
                              <a:rPr lang="ar-AE" i="1" spc="-4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/>
                              </a:rPr>
                              <m:t>𝑥</m:t>
                            </m:r>
                            <m:r>
                              <a:rPr lang="ar-AE" i="1" spc="-4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/>
                              </a:rPr>
                              <m:t>≥</m:t>
                            </m:r>
                            <m:r>
                              <a:rPr lang="ar-AE" i="1" spc="-4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/>
                              </a:rPr>
                              <m:t>0</m:t>
                            </m:r>
                          </m:e>
                        </m:eqArr>
                      </m:e>
                    </m:d>
                  </m:oMath>
                </a14:m>
                <a:endParaRPr lang="en-US" dirty="0"/>
              </a:p>
              <a:p>
                <a:endParaRPr lang="ar-AE" spc="-4" dirty="0">
                  <a:solidFill>
                    <a:prstClr val="black"/>
                  </a:solidFill>
                  <a:cs typeface="Arial"/>
                </a:endParaRP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D506A07-78FA-4E27-B9F9-4DBECFF1E08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31" t="-959" r="-10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18812CCD-02DD-48F7-A693-2D271376EFD0}"/>
              </a:ext>
            </a:extLst>
          </p:cNvPr>
          <p:cNvGrpSpPr/>
          <p:nvPr/>
        </p:nvGrpSpPr>
        <p:grpSpPr>
          <a:xfrm>
            <a:off x="4897120" y="3801070"/>
            <a:ext cx="7223760" cy="3056930"/>
            <a:chOff x="2712720" y="3801070"/>
            <a:chExt cx="7223760" cy="3056930"/>
          </a:xfrm>
        </p:grpSpPr>
        <p:pic>
          <p:nvPicPr>
            <p:cNvPr id="4" name="Picture 2" descr="Image result for hyper plane">
              <a:extLst>
                <a:ext uri="{FF2B5EF4-FFF2-40B4-BE49-F238E27FC236}">
                  <a16:creationId xmlns:a16="http://schemas.microsoft.com/office/drawing/2014/main" id="{FB5B643E-DAEE-446A-B9C2-B13AC91653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12720" y="3801070"/>
              <a:ext cx="7223760" cy="30569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27C2B07-5BED-4D4B-8381-57D58202856D}"/>
                </a:ext>
              </a:extLst>
            </p:cNvPr>
            <p:cNvSpPr txBox="1"/>
            <p:nvPr/>
          </p:nvSpPr>
          <p:spPr>
            <a:xfrm>
              <a:off x="3810000" y="4565134"/>
              <a:ext cx="467360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dirty="0"/>
                <a:t>+1</a:t>
              </a: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EB1BF48B-9271-48CC-A89C-7F559E62CE0E}"/>
                </a:ext>
              </a:extLst>
            </p:cNvPr>
            <p:cNvCxnSpPr/>
            <p:nvPr/>
          </p:nvCxnSpPr>
          <p:spPr>
            <a:xfrm flipV="1">
              <a:off x="4277360" y="5130800"/>
              <a:ext cx="223520" cy="21336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AE0F6F7E-26AF-498E-895B-806AEA0A51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26400" y="5130800"/>
              <a:ext cx="0" cy="36576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6669754-44CC-4ADE-A003-9C20EC642FCF}"/>
                </a:ext>
              </a:extLst>
            </p:cNvPr>
            <p:cNvSpPr txBox="1"/>
            <p:nvPr/>
          </p:nvSpPr>
          <p:spPr>
            <a:xfrm>
              <a:off x="3149600" y="5052814"/>
              <a:ext cx="467360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6DA3268-E3B9-4E8C-A41B-424F53C67CD6}"/>
                </a:ext>
              </a:extLst>
            </p:cNvPr>
            <p:cNvSpPr txBox="1"/>
            <p:nvPr/>
          </p:nvSpPr>
          <p:spPr>
            <a:xfrm>
              <a:off x="7223760" y="4683482"/>
              <a:ext cx="467360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dirty="0"/>
                <a:t>+1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9EC06A9-10C4-44E1-AFB2-A9A78EC52959}"/>
                </a:ext>
              </a:extLst>
            </p:cNvPr>
            <p:cNvSpPr txBox="1"/>
            <p:nvPr/>
          </p:nvSpPr>
          <p:spPr>
            <a:xfrm>
              <a:off x="6756400" y="5726668"/>
              <a:ext cx="467360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</p:grpSp>
      <p:pic>
        <p:nvPicPr>
          <p:cNvPr id="28674" name="Picture 2">
            <a:extLst>
              <a:ext uri="{FF2B5EF4-FFF2-40B4-BE49-F238E27FC236}">
                <a16:creationId xmlns:a16="http://schemas.microsoft.com/office/drawing/2014/main" id="{20FD672A-E96E-4139-BC71-C4C694B169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" y="4592320"/>
            <a:ext cx="3146028" cy="1573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15576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23F019-1ED3-468E-B226-8FBCCBE2E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Activation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D506A07-78FA-4E27-B9F9-4DBECFF1E08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3200" y="762000"/>
                <a:ext cx="11785600" cy="5715000"/>
              </a:xfrm>
            </p:spPr>
            <p:txBody>
              <a:bodyPr/>
              <a:lstStyle/>
              <a:p>
                <a:r>
                  <a:rPr lang="en-US" spc="-4" dirty="0">
                    <a:solidFill>
                      <a:prstClr val="black"/>
                    </a:solidFill>
                    <a:cs typeface="Arial"/>
                  </a:rPr>
                  <a:t>Later we will use more common activation functions.</a:t>
                </a:r>
              </a:p>
              <a:p>
                <a:r>
                  <a:rPr lang="en-US" spc="-4" dirty="0">
                    <a:solidFill>
                      <a:prstClr val="black"/>
                    </a:solidFill>
                    <a:cs typeface="Arial"/>
                  </a:rPr>
                  <a:t>One of them is the </a:t>
                </a:r>
                <a:r>
                  <a:rPr lang="en-US" b="1" dirty="0"/>
                  <a:t>rectified linear unit</a:t>
                </a:r>
                <a:r>
                  <a:rPr lang="en-US" dirty="0"/>
                  <a:t> (</a:t>
                </a:r>
                <a:r>
                  <a:rPr lang="en-US" b="1" dirty="0" err="1"/>
                  <a:t>ReLU</a:t>
                </a:r>
                <a:r>
                  <a:rPr lang="en-US" dirty="0"/>
                  <a:t>) </a:t>
                </a:r>
                <a:r>
                  <a:rPr lang="en-US" spc="-4" dirty="0">
                    <a:solidFill>
                      <a:prstClr val="black"/>
                    </a:solidFill>
                    <a:cs typeface="Arial"/>
                  </a:rPr>
                  <a:t>function:</a:t>
                </a:r>
              </a:p>
              <a:p>
                <a:pPr marL="0" indent="0" algn="ctr">
                  <a:buNone/>
                </a:pPr>
                <a:r>
                  <a:rPr lang="en-US" spc="-4" dirty="0">
                    <a:solidFill>
                      <a:prstClr val="black"/>
                    </a:solidFill>
                    <a:cs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spc="-4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Arial"/>
                      </a:rPr>
                      <m:t>𝑓</m:t>
                    </m:r>
                    <m:d>
                      <m:dPr>
                        <m:ctrlPr>
                          <a:rPr lang="ar-AE" i="1" spc="-4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</m:ctrlPr>
                      </m:dPr>
                      <m:e>
                        <m:r>
                          <a:rPr lang="ar-AE" i="1" spc="-4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𝑥</m:t>
                        </m:r>
                      </m:e>
                    </m:d>
                    <m:r>
                      <a:rPr lang="ar-AE" i="1" spc="-4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Arial"/>
                      </a:rPr>
                      <m:t>=</m:t>
                    </m:r>
                    <m:func>
                      <m:funcPr>
                        <m:ctrlPr>
                          <a:rPr lang="en-US" i="1" spc="-4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pc="-4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max</m:t>
                        </m:r>
                      </m:fName>
                      <m:e>
                        <m:d>
                          <m:dPr>
                            <m:ctrlPr>
                              <a:rPr lang="en-US" i="1" spc="-4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/>
                              </a:rPr>
                            </m:ctrlPr>
                          </m:dPr>
                          <m:e>
                            <m:r>
                              <a:rPr lang="en-US" i="1" spc="-4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/>
                              </a:rPr>
                              <m:t>𝑥</m:t>
                            </m:r>
                            <m:r>
                              <a:rPr lang="en-US" i="1" spc="-4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/>
                              </a:rPr>
                              <m:t>,</m:t>
                            </m:r>
                            <m:r>
                              <a:rPr lang="en-US" i="1" spc="-4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/>
                              </a:rPr>
                              <m:t>0</m:t>
                            </m:r>
                          </m:e>
                        </m:d>
                      </m:e>
                    </m:func>
                    <m:r>
                      <a:rPr lang="en-US" i="1" spc="-4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Arial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ar-AE" i="1" spc="-4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ar-AE" i="1" spc="-4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/>
                              </a:rPr>
                            </m:ctrlPr>
                          </m:eqArrPr>
                          <m:e>
                            <m:r>
                              <a:rPr lang="en-US" i="1" spc="-4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/>
                              </a:rPr>
                              <m:t>0</m:t>
                            </m:r>
                            <m:r>
                              <a:rPr lang="ar-AE" i="1" spc="-4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/>
                              </a:rPr>
                              <m:t>,  </m:t>
                            </m:r>
                            <m:r>
                              <a:rPr lang="ar-AE" i="1" spc="-4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/>
                              </a:rPr>
                              <m:t>𝑥</m:t>
                            </m:r>
                            <m:r>
                              <a:rPr lang="ar-AE" i="1" spc="-4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/>
                              </a:rPr>
                              <m:t>&lt;</m:t>
                            </m:r>
                            <m:r>
                              <a:rPr lang="ar-AE" i="1" spc="-4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/>
                              </a:rPr>
                              <m:t>0</m:t>
                            </m:r>
                          </m:e>
                          <m:e>
                            <m:r>
                              <a:rPr lang="ar-AE" i="1" spc="-4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/>
                              </a:rPr>
                              <m:t>&amp;</m:t>
                            </m:r>
                            <m:r>
                              <a:rPr lang="en-US" i="1" spc="-4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/>
                              </a:rPr>
                              <m:t>𝑥</m:t>
                            </m:r>
                            <m:r>
                              <a:rPr lang="ar-AE" i="1" spc="-4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/>
                              </a:rPr>
                              <m:t>,  </m:t>
                            </m:r>
                            <m:r>
                              <a:rPr lang="ar-AE" i="1" spc="-4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/>
                              </a:rPr>
                              <m:t>𝑥</m:t>
                            </m:r>
                            <m:r>
                              <a:rPr lang="ar-AE" i="1" spc="-4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/>
                              </a:rPr>
                              <m:t>≥</m:t>
                            </m:r>
                            <m:r>
                              <a:rPr lang="ar-AE" i="1" spc="-4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/>
                              </a:rPr>
                              <m:t>0</m:t>
                            </m:r>
                          </m:e>
                        </m:eqArr>
                      </m:e>
                    </m:d>
                  </m:oMath>
                </a14:m>
                <a:endParaRPr lang="ar-AE" spc="-4" dirty="0">
                  <a:solidFill>
                    <a:prstClr val="black"/>
                  </a:solidFill>
                  <a:cs typeface="Arial"/>
                </a:endParaRPr>
              </a:p>
              <a:p>
                <a:r>
                  <a:rPr lang="en-US" dirty="0"/>
                  <a:t>Other known activation functions: sigmoid, tanh, leaky </a:t>
                </a:r>
                <a:r>
                  <a:rPr lang="en-US" dirty="0" err="1"/>
                  <a:t>ReLU</a:t>
                </a:r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D506A07-78FA-4E27-B9F9-4DBECFF1E08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3200" y="762000"/>
                <a:ext cx="11785600" cy="5715000"/>
              </a:xfrm>
              <a:blipFill>
                <a:blip r:embed="rId2"/>
                <a:stretch>
                  <a:fillRect l="-931" t="-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FF041A1B-F3BD-4F3C-8629-FA2EEB9A5886}"/>
              </a:ext>
            </a:extLst>
          </p:cNvPr>
          <p:cNvGrpSpPr/>
          <p:nvPr/>
        </p:nvGrpSpPr>
        <p:grpSpPr>
          <a:xfrm>
            <a:off x="1210310" y="3747603"/>
            <a:ext cx="9771380" cy="2967678"/>
            <a:chOff x="1841500" y="3065615"/>
            <a:chExt cx="8166100" cy="2341253"/>
          </a:xfrm>
        </p:grpSpPr>
        <p:pic>
          <p:nvPicPr>
            <p:cNvPr id="29702" name="Picture 6" descr="Image result for sigmoid, tanh, leaky ReLU">
              <a:extLst>
                <a:ext uri="{FF2B5EF4-FFF2-40B4-BE49-F238E27FC236}">
                  <a16:creationId xmlns:a16="http://schemas.microsoft.com/office/drawing/2014/main" id="{9F5A9F7E-E164-4E56-8311-B8620FE4EF2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6093"/>
            <a:stretch/>
          </p:blipFill>
          <p:spPr bwMode="auto">
            <a:xfrm>
              <a:off x="1841500" y="3065615"/>
              <a:ext cx="7983220" cy="21871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 descr="Image result for sigmoid, tanh, leaky ReLU">
              <a:extLst>
                <a:ext uri="{FF2B5EF4-FFF2-40B4-BE49-F238E27FC236}">
                  <a16:creationId xmlns:a16="http://schemas.microsoft.com/office/drawing/2014/main" id="{85DECE53-2642-4688-8B1C-D0AEE48F3B8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1898" r="48616"/>
            <a:stretch/>
          </p:blipFill>
          <p:spPr bwMode="auto">
            <a:xfrm>
              <a:off x="5905500" y="4102891"/>
              <a:ext cx="4102100" cy="13039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695354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1524000" y="1384102"/>
            <a:ext cx="9144000" cy="30896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914353"/>
            <a:endParaRPr sz="1266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36880" y="4577874"/>
            <a:ext cx="11186160" cy="12926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57200" defTabSz="914353">
              <a:buFont typeface="Arial" panose="020B0604020202020204" pitchFamily="34" charset="0"/>
              <a:buChar char="•"/>
            </a:pPr>
            <a:r>
              <a:rPr lang="en-US" sz="2800" spc="-4" dirty="0">
                <a:solidFill>
                  <a:prstClr val="black"/>
                </a:solidFill>
                <a:cs typeface="Arial"/>
              </a:rPr>
              <a:t>Neural </a:t>
            </a:r>
            <a:r>
              <a:rPr lang="en-US" sz="2800" dirty="0">
                <a:solidFill>
                  <a:prstClr val="black"/>
                </a:solidFill>
                <a:cs typeface="Arial"/>
              </a:rPr>
              <a:t>nets/</a:t>
            </a:r>
            <a:r>
              <a:rPr lang="en-US" sz="2800" dirty="0" err="1">
                <a:solidFill>
                  <a:prstClr val="black"/>
                </a:solidFill>
                <a:cs typeface="Arial"/>
              </a:rPr>
              <a:t>perceptrons</a:t>
            </a:r>
            <a:r>
              <a:rPr lang="en-US" sz="2800" dirty="0">
                <a:solidFill>
                  <a:prstClr val="black"/>
                </a:solidFill>
                <a:cs typeface="Arial"/>
              </a:rPr>
              <a:t> </a:t>
            </a:r>
            <a:r>
              <a:rPr lang="en-US" sz="2800" spc="-18" dirty="0">
                <a:solidFill>
                  <a:prstClr val="black"/>
                </a:solidFill>
                <a:cs typeface="Arial"/>
              </a:rPr>
              <a:t>are </a:t>
            </a:r>
            <a:r>
              <a:rPr lang="en-US" sz="2800" b="1" spc="-4" dirty="0">
                <a:solidFill>
                  <a:prstClr val="black"/>
                </a:solidFill>
                <a:cs typeface="Arial"/>
              </a:rPr>
              <a:t>loosely </a:t>
            </a:r>
            <a:r>
              <a:rPr lang="en-US" sz="2800" spc="-4" dirty="0">
                <a:solidFill>
                  <a:prstClr val="black"/>
                </a:solidFill>
                <a:cs typeface="Arial"/>
              </a:rPr>
              <a:t>inspired</a:t>
            </a:r>
            <a:r>
              <a:rPr lang="en-US" sz="2800" b="1" spc="-4" dirty="0">
                <a:solidFill>
                  <a:prstClr val="black"/>
                </a:solidFill>
                <a:cs typeface="Arial"/>
              </a:rPr>
              <a:t> </a:t>
            </a:r>
            <a:r>
              <a:rPr lang="en-US" sz="2800" spc="67" dirty="0">
                <a:solidFill>
                  <a:prstClr val="black"/>
                </a:solidFill>
                <a:cs typeface="Arial"/>
              </a:rPr>
              <a:t>by</a:t>
            </a:r>
            <a:r>
              <a:rPr lang="en-US" sz="2800" dirty="0">
                <a:solidFill>
                  <a:prstClr val="black"/>
                </a:solidFill>
                <a:cs typeface="Arial"/>
              </a:rPr>
              <a:t> </a:t>
            </a:r>
            <a:r>
              <a:rPr lang="en-US" sz="2800" spc="39" dirty="0">
                <a:solidFill>
                  <a:prstClr val="black"/>
                </a:solidFill>
                <a:cs typeface="Arial"/>
              </a:rPr>
              <a:t>biology.</a:t>
            </a:r>
          </a:p>
          <a:p>
            <a:pPr marL="457200" indent="-457200" defTabSz="914353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prstClr val="black"/>
                </a:solidFill>
                <a:cs typeface="Arial"/>
              </a:rPr>
              <a:t>But they </a:t>
            </a:r>
            <a:r>
              <a:rPr lang="en-US" sz="2800" spc="18" dirty="0">
                <a:solidFill>
                  <a:prstClr val="black"/>
                </a:solidFill>
                <a:cs typeface="Arial"/>
              </a:rPr>
              <a:t>certainly </a:t>
            </a:r>
            <a:r>
              <a:rPr lang="en-US" sz="2800" spc="-18" dirty="0">
                <a:solidFill>
                  <a:prstClr val="black"/>
                </a:solidFill>
                <a:cs typeface="Arial"/>
              </a:rPr>
              <a:t>are </a:t>
            </a:r>
            <a:r>
              <a:rPr lang="en-US" sz="2800" b="1" spc="-4" dirty="0">
                <a:solidFill>
                  <a:prstClr val="black"/>
                </a:solidFill>
                <a:cs typeface="Arial"/>
              </a:rPr>
              <a:t>not </a:t>
            </a:r>
            <a:r>
              <a:rPr lang="en-US" sz="2800" spc="-4" dirty="0">
                <a:solidFill>
                  <a:prstClr val="black"/>
                </a:solidFill>
                <a:cs typeface="Arial"/>
              </a:rPr>
              <a:t>a proper </a:t>
            </a:r>
            <a:r>
              <a:rPr lang="en-US" sz="2800" spc="25" dirty="0">
                <a:solidFill>
                  <a:prstClr val="black"/>
                </a:solidFill>
                <a:cs typeface="Arial"/>
              </a:rPr>
              <a:t>model </a:t>
            </a:r>
            <a:r>
              <a:rPr lang="en-US" sz="2800" dirty="0">
                <a:solidFill>
                  <a:prstClr val="black"/>
                </a:solidFill>
                <a:cs typeface="Arial"/>
              </a:rPr>
              <a:t>of </a:t>
            </a:r>
            <a:r>
              <a:rPr lang="en-US" sz="2800" spc="-4" dirty="0">
                <a:solidFill>
                  <a:prstClr val="black"/>
                </a:solidFill>
                <a:cs typeface="Arial"/>
              </a:rPr>
              <a:t>how the </a:t>
            </a:r>
            <a:r>
              <a:rPr lang="en-US" sz="2800" spc="25" dirty="0">
                <a:solidFill>
                  <a:prstClr val="black"/>
                </a:solidFill>
                <a:cs typeface="Arial"/>
              </a:rPr>
              <a:t>brain </a:t>
            </a:r>
            <a:r>
              <a:rPr lang="en-US" sz="2800" dirty="0">
                <a:solidFill>
                  <a:prstClr val="black"/>
                </a:solidFill>
                <a:cs typeface="Arial"/>
              </a:rPr>
              <a:t>works, </a:t>
            </a:r>
            <a:r>
              <a:rPr lang="en-US" sz="2800" spc="-4" dirty="0">
                <a:solidFill>
                  <a:prstClr val="black"/>
                </a:solidFill>
                <a:cs typeface="Arial"/>
              </a:rPr>
              <a:t>or even how </a:t>
            </a:r>
            <a:r>
              <a:rPr lang="en-US" sz="2800" spc="-7" dirty="0">
                <a:solidFill>
                  <a:prstClr val="black"/>
                </a:solidFill>
                <a:cs typeface="Arial"/>
              </a:rPr>
              <a:t>neurons</a:t>
            </a:r>
            <a:r>
              <a:rPr lang="en-US" sz="2800" spc="-14" dirty="0">
                <a:solidFill>
                  <a:prstClr val="black"/>
                </a:solidFill>
                <a:cs typeface="Arial"/>
              </a:rPr>
              <a:t> </a:t>
            </a:r>
            <a:r>
              <a:rPr lang="en-US" sz="2800" spc="-4" dirty="0">
                <a:solidFill>
                  <a:prstClr val="black"/>
                </a:solidFill>
                <a:cs typeface="Arial"/>
              </a:rPr>
              <a:t>work.</a:t>
            </a:r>
            <a:endParaRPr sz="2800" dirty="0">
              <a:solidFill>
                <a:prstClr val="black"/>
              </a:solidFill>
              <a:cs typeface="Arial"/>
            </a:endParaRPr>
          </a:p>
        </p:txBody>
      </p:sp>
      <p:sp>
        <p:nvSpPr>
          <p:cNvPr id="8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8929"/>
            <a:r>
              <a:rPr lang="en-US" sz="4000" spc="25" dirty="0"/>
              <a:t>perceptron: </a:t>
            </a:r>
            <a:r>
              <a:rPr sz="4000" spc="25" dirty="0"/>
              <a:t>Inspiration </a:t>
            </a:r>
            <a:r>
              <a:rPr sz="4000" spc="-28" dirty="0"/>
              <a:t>from</a:t>
            </a:r>
            <a:r>
              <a:rPr sz="4000" spc="-42" dirty="0"/>
              <a:t> </a:t>
            </a:r>
            <a:r>
              <a:rPr sz="4000" spc="42" dirty="0"/>
              <a:t>Biology</a:t>
            </a:r>
            <a:endParaRPr sz="4000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12DC497-2C69-4AF5-B379-D2E0C13A05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27874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A6887-08AE-47F2-A29B-F1819A473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Hyperplanes and image classification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9692C1-0A80-452C-81DD-0307BB2AA1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images, the pixels can be the input feature vector.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5CE2E6-DA24-4702-927E-F475A84EF5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1697" y="2225573"/>
            <a:ext cx="6928605" cy="4434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62593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47FB92-ACCD-4C13-8938-D5B538A854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Hyperplanes and image classification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C6CF3F3-A234-431F-8263-CCCB5EF55D9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We want to find a hyperplane in 4D space that puts all cats’ vectors in one side of it, and all other images in the other side.</a:t>
                </a:r>
              </a:p>
              <a:p>
                <a:pPr lvl="1"/>
                <a:r>
                  <a:rPr lang="en-US" dirty="0"/>
                  <a:t>Let’s assume there are 2 more classes. In total: cats, dogs and ships. Now,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dirty="0"/>
                  <a:t> is a matrix rather than a vector</a:t>
                </a:r>
              </a:p>
              <a:p>
                <a:pPr lvl="1"/>
                <a:r>
                  <a:rPr lang="en-US" dirty="0"/>
                  <a:t>Find 3 separating planes, one for each class.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C6CF3F3-A234-431F-8263-CCCB5EF55D9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31" t="-959" r="-3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8FFB5C0D-60BE-4C3F-BCEC-F960F5F29B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9440" y="3141374"/>
            <a:ext cx="8808300" cy="3625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8653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B988D-C361-46B2-ABAF-E56EDBAFF4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D053E4-B1BE-4C80-A97D-71E5B878C4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a neural network?</a:t>
            </a:r>
          </a:p>
          <a:p>
            <a:r>
              <a:rPr lang="en-US" dirty="0"/>
              <a:t>The object recognition challenge</a:t>
            </a:r>
          </a:p>
          <a:p>
            <a:r>
              <a:rPr lang="en-US" dirty="0"/>
              <a:t>Neural networks history.</a:t>
            </a:r>
          </a:p>
        </p:txBody>
      </p:sp>
    </p:spTree>
    <p:extLst>
      <p:ext uri="{BB962C8B-B14F-4D97-AF65-F5344CB8AC3E}">
        <p14:creationId xmlns:p14="http://schemas.microsoft.com/office/powerpoint/2010/main" val="200131238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FE990-BA38-4B60-A1B5-1F3E16E0BE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Perceptron: template matching interpretation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7FCA30D-3BB2-4D5B-B829-405734A2CD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can think about the optimized weights as a template in template matching cross correlation algorithm.</a:t>
            </a:r>
          </a:p>
          <a:p>
            <a:pPr lvl="1"/>
            <a:r>
              <a:rPr lang="en-US" dirty="0"/>
              <a:t>We get a strong positive response when the template matches the image area.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D478BE0-20C3-4089-BB7F-1B92573CE26B}"/>
              </a:ext>
            </a:extLst>
          </p:cNvPr>
          <p:cNvGrpSpPr/>
          <p:nvPr/>
        </p:nvGrpSpPr>
        <p:grpSpPr>
          <a:xfrm>
            <a:off x="355600" y="2199668"/>
            <a:ext cx="11480800" cy="3820104"/>
            <a:chOff x="304800" y="1752600"/>
            <a:chExt cx="11480800" cy="3820104"/>
          </a:xfrm>
        </p:grpSpPr>
        <p:pic>
          <p:nvPicPr>
            <p:cNvPr id="9" name="Picture 4">
              <a:extLst>
                <a:ext uri="{FF2B5EF4-FFF2-40B4-BE49-F238E27FC236}">
                  <a16:creationId xmlns:a16="http://schemas.microsoft.com/office/drawing/2014/main" id="{69ABFD3B-7FE6-458C-B26A-36237A3DA53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791200" y="3581400"/>
              <a:ext cx="481019" cy="3607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" name="Picture 2" descr="C:\snavely\work\teaching\09Fa-CS6610\lectures\lec03\butterfly_bw.png">
              <a:extLst>
                <a:ext uri="{FF2B5EF4-FFF2-40B4-BE49-F238E27FC236}">
                  <a16:creationId xmlns:a16="http://schemas.microsoft.com/office/drawing/2014/main" id="{917B28A5-8BAA-47DF-8BFF-1BEA7CBBE03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04800" y="2438401"/>
              <a:ext cx="4775200" cy="2590940"/>
            </a:xfrm>
            <a:prstGeom prst="rect">
              <a:avLst/>
            </a:prstGeom>
            <a:noFill/>
          </p:spPr>
        </p:pic>
        <p:pic>
          <p:nvPicPr>
            <p:cNvPr id="11" name="Picture 3" descr="C:\snavely\work\teaching\09Fa-CS6610\lectures\lec03\b_l.png">
              <a:extLst>
                <a:ext uri="{FF2B5EF4-FFF2-40B4-BE49-F238E27FC236}">
                  <a16:creationId xmlns:a16="http://schemas.microsoft.com/office/drawing/2014/main" id="{41B22E41-A6A5-48F4-803D-79E9361DB4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010400" y="2438400"/>
              <a:ext cx="4775200" cy="2590940"/>
            </a:xfrm>
            <a:prstGeom prst="rect">
              <a:avLst/>
            </a:prstGeom>
            <a:noFill/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24A1451-8C1D-4B65-8C80-C4BF429C088B}"/>
                </a:ext>
              </a:extLst>
            </p:cNvPr>
            <p:cNvSpPr txBox="1"/>
            <p:nvPr/>
          </p:nvSpPr>
          <p:spPr>
            <a:xfrm>
              <a:off x="5097439" y="3333374"/>
              <a:ext cx="998564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600" dirty="0">
                  <a:latin typeface="Times New Roman" pitchFamily="18" charset="0"/>
                  <a:cs typeface="Times New Roman" pitchFamily="18" charset="0"/>
                </a:rPr>
                <a:t>*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5F6D462-4695-494A-B3BB-066051A1F642}"/>
                </a:ext>
              </a:extLst>
            </p:cNvPr>
            <p:cNvSpPr txBox="1"/>
            <p:nvPr/>
          </p:nvSpPr>
          <p:spPr>
            <a:xfrm>
              <a:off x="6313715" y="3407229"/>
              <a:ext cx="41389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>
                  <a:cs typeface="Times New Roman" pitchFamily="18" charset="0"/>
                </a:rPr>
                <a:t>=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4C81D3B4-1129-4D49-ADB1-0E20AD92A609}"/>
                </a:ext>
              </a:extLst>
            </p:cNvPr>
            <p:cNvCxnSpPr/>
            <p:nvPr/>
          </p:nvCxnSpPr>
          <p:spPr>
            <a:xfrm rot="16200000" flipV="1">
              <a:off x="8766627" y="4880428"/>
              <a:ext cx="522516" cy="23222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33D6DAA-D2C9-4E62-888B-D806E5587C8E}"/>
                </a:ext>
              </a:extLst>
            </p:cNvPr>
            <p:cNvSpPr txBox="1"/>
            <p:nvPr/>
          </p:nvSpPr>
          <p:spPr>
            <a:xfrm>
              <a:off x="8636001" y="5203372"/>
              <a:ext cx="11203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maximum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ABE5CE1-7940-4610-B93A-C71E0A0F076F}"/>
                </a:ext>
              </a:extLst>
            </p:cNvPr>
            <p:cNvSpPr txBox="1"/>
            <p:nvPr/>
          </p:nvSpPr>
          <p:spPr>
            <a:xfrm>
              <a:off x="9245601" y="1752600"/>
              <a:ext cx="8915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minima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D27C4738-8D7D-4BAF-A42E-8B1A6F91764D}"/>
                </a:ext>
              </a:extLst>
            </p:cNvPr>
            <p:cNvCxnSpPr/>
            <p:nvPr/>
          </p:nvCxnSpPr>
          <p:spPr>
            <a:xfrm rot="5400000">
              <a:off x="8293100" y="1892300"/>
              <a:ext cx="1295400" cy="162560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FB49914D-36F3-4BD0-84C2-47415BA41605}"/>
                </a:ext>
              </a:extLst>
            </p:cNvPr>
            <p:cNvCxnSpPr/>
            <p:nvPr/>
          </p:nvCxnSpPr>
          <p:spPr>
            <a:xfrm rot="16200000" flipH="1">
              <a:off x="9644744" y="2514600"/>
              <a:ext cx="1219200" cy="30480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9736569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669AA-5FFB-420D-BB7B-47A986B3BD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Perceptron: template matching interpretation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0C1A0A-0CD8-4B70-9C73-448B212D03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7364" y="762000"/>
            <a:ext cx="8484636" cy="6096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583209-BECA-4321-AB68-298621EC9D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3200" y="762000"/>
            <a:ext cx="4805680" cy="5715000"/>
          </a:xfrm>
        </p:spPr>
        <p:txBody>
          <a:bodyPr/>
          <a:lstStyle/>
          <a:p>
            <a:r>
              <a:rPr lang="en-US" dirty="0"/>
              <a:t>In our case the template is the size of the image.</a:t>
            </a:r>
          </a:p>
          <a:p>
            <a:r>
              <a:rPr lang="en-US" dirty="0"/>
              <a:t>We can see examples of templates for different groups- the optimized template can bee thought of as the mean of the class.</a:t>
            </a:r>
          </a:p>
        </p:txBody>
      </p:sp>
    </p:spTree>
    <p:extLst>
      <p:ext uri="{BB962C8B-B14F-4D97-AF65-F5344CB8AC3E}">
        <p14:creationId xmlns:p14="http://schemas.microsoft.com/office/powerpoint/2010/main" val="137567238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37844-59C3-4FC8-ABF5-4B6F9DF37E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Perceptron: template matching interpretation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DB29CC-5CF5-406E-881E-F95825CADB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8ED89B-FA9F-4250-87F5-57E4493435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4512"/>
          <a:stretch/>
        </p:blipFill>
        <p:spPr>
          <a:xfrm>
            <a:off x="73308" y="5507932"/>
            <a:ext cx="12118692" cy="13500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A42BAA7-2052-45F5-94C4-BF3612F667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308" t="2145" b="29638"/>
          <a:stretch/>
        </p:blipFill>
        <p:spPr>
          <a:xfrm>
            <a:off x="2621280" y="793861"/>
            <a:ext cx="7224148" cy="4714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75880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95D70F-38B3-4AE7-946B-BD1D34F3B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A7295E-4975-44CB-BAD1-51DC739E6D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967768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84F355-001D-46DD-A25B-1AD499FAD6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Optimizing the weights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7DB829-CA37-44E4-975D-332E5D4C72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have this results for each possible label.</a:t>
            </a:r>
          </a:p>
          <a:p>
            <a:r>
              <a:rPr lang="en-US" dirty="0">
                <a:highlight>
                  <a:srgbClr val="FFFF00"/>
                </a:highlight>
              </a:rPr>
              <a:t>which is the best result currently? Which should be the best result?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B5B5D6-644B-4000-B8A2-25F1A33DBC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940" y="2651760"/>
            <a:ext cx="10220120" cy="4206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22880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84F355-001D-46DD-A25B-1AD499FAD6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Optimizing the weights- first try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7DB829-CA37-44E4-975D-332E5D4C72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have this results for each possible label.</a:t>
            </a:r>
          </a:p>
          <a:p>
            <a:r>
              <a:rPr lang="en-US" dirty="0"/>
              <a:t>which is the best result currently? Which should be the best result?</a:t>
            </a:r>
          </a:p>
          <a:p>
            <a:pPr lvl="1"/>
            <a:r>
              <a:rPr lang="en-US" dirty="0"/>
              <a:t>Let’s use our step activation function from before.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Can’t tell us which class is better… not good enough.</a:t>
            </a:r>
          </a:p>
          <a:p>
            <a:pPr lvl="1"/>
            <a:r>
              <a:rPr lang="en-US" dirty="0"/>
              <a:t>We need a way to quantify the results as more/less likely.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B5B5D6-644B-4000-B8A2-25F1A33DBC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455" t="29166" b="15579"/>
          <a:stretch/>
        </p:blipFill>
        <p:spPr>
          <a:xfrm>
            <a:off x="1676820" y="2266949"/>
            <a:ext cx="2610700" cy="2324100"/>
          </a:xfrm>
          <a:prstGeom prst="rect">
            <a:avLst/>
          </a:prstGeom>
        </p:spPr>
      </p:pic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C1E8DFF2-D43B-493A-B278-852369AD56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6543007"/>
              </p:ext>
            </p:extLst>
          </p:nvPr>
        </p:nvGraphicFramePr>
        <p:xfrm>
          <a:off x="7974568" y="2409190"/>
          <a:ext cx="955040" cy="2039619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955040">
                  <a:extLst>
                    <a:ext uri="{9D8B030D-6E8A-4147-A177-3AD203B41FA5}">
                      <a16:colId xmlns:a16="http://schemas.microsoft.com/office/drawing/2014/main" val="267632484"/>
                    </a:ext>
                  </a:extLst>
                </a:gridCol>
              </a:tblGrid>
              <a:tr h="679873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413267"/>
                  </a:ext>
                </a:extLst>
              </a:tr>
              <a:tr h="679873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6469118"/>
                  </a:ext>
                </a:extLst>
              </a:tr>
              <a:tr h="679873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3871085"/>
                  </a:ext>
                </a:extLst>
              </a:tr>
            </a:tbl>
          </a:graphicData>
        </a:graphic>
      </p:graphicFrame>
      <p:pic>
        <p:nvPicPr>
          <p:cNvPr id="7" name="Picture 2">
            <a:extLst>
              <a:ext uri="{FF2B5EF4-FFF2-40B4-BE49-F238E27FC236}">
                <a16:creationId xmlns:a16="http://schemas.microsoft.com/office/drawing/2014/main" id="{F492FFDD-D6B9-4E3F-BFAE-676327C4D4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0800" y="2409190"/>
            <a:ext cx="1705848" cy="852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A07C797-7775-47E6-AF32-6B5AB800FA76}"/>
              </a:ext>
            </a:extLst>
          </p:cNvPr>
          <p:cNvCxnSpPr/>
          <p:nvPr/>
        </p:nvCxnSpPr>
        <p:spPr>
          <a:xfrm>
            <a:off x="4450080" y="3428999"/>
            <a:ext cx="337312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658856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84F355-001D-46DD-A25B-1AD499FAD6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Softmax</a:t>
            </a:r>
            <a:r>
              <a:rPr lang="en-US" dirty="0"/>
              <a:t> layer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7DB829-CA37-44E4-975D-332E5D4C72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softmax</a:t>
            </a:r>
            <a:r>
              <a:rPr lang="en-US" dirty="0"/>
              <a:t> layer normalizes all the results so that you get a percentage of correctness for each label.</a:t>
            </a:r>
          </a:p>
          <a:p>
            <a:r>
              <a:rPr lang="en-US" dirty="0"/>
              <a:t>The </a:t>
            </a:r>
            <a:r>
              <a:rPr lang="en-US" dirty="0" err="1"/>
              <a:t>softmax</a:t>
            </a:r>
            <a:r>
              <a:rPr lang="en-US" dirty="0"/>
              <a:t> is usually added as the last layer in a NN to normalize the results instead of an activation function.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6ACBEB-62AD-4A0F-8329-B190341068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644"/>
          <a:stretch/>
        </p:blipFill>
        <p:spPr>
          <a:xfrm>
            <a:off x="1074969" y="2621279"/>
            <a:ext cx="10042061" cy="3902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53914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866379-4D3F-4F87-8E0C-3070B57A4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 entropy loss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C2AF0C-C0D0-43B1-A49C-4E7A0DC19E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need to define an error of the given probabilities and the correct (wanted) probabilities. </a:t>
            </a:r>
          </a:p>
          <a:p>
            <a:r>
              <a:rPr lang="en-US" dirty="0"/>
              <a:t>A known loss function for this problem is called</a:t>
            </a:r>
            <a:r>
              <a:rPr lang="en-US" b="1" dirty="0"/>
              <a:t> cross entropy loss.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FD2F66-9B7B-421F-8ECB-C0C50C20FD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265"/>
          <a:stretch/>
        </p:blipFill>
        <p:spPr>
          <a:xfrm>
            <a:off x="1071321" y="2641600"/>
            <a:ext cx="10089998" cy="387096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A058384-2B40-49C5-ADE0-D9532EE5E7A9}"/>
              </a:ext>
            </a:extLst>
          </p:cNvPr>
          <p:cNvSpPr/>
          <p:nvPr/>
        </p:nvSpPr>
        <p:spPr>
          <a:xfrm>
            <a:off x="8077200" y="4683760"/>
            <a:ext cx="1838960" cy="1219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81F5FB4-72C9-4D53-89CB-832A9D9F4411}"/>
              </a:ext>
            </a:extLst>
          </p:cNvPr>
          <p:cNvSpPr/>
          <p:nvPr/>
        </p:nvSpPr>
        <p:spPr>
          <a:xfrm>
            <a:off x="8219440" y="3271520"/>
            <a:ext cx="3444240" cy="6705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27854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5BF64E-B0FD-43A8-8A00-71332045F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 entropy loss + </a:t>
            </a:r>
            <a:r>
              <a:rPr lang="en-US" dirty="0" err="1"/>
              <a:t>softmax</a:t>
            </a:r>
            <a:r>
              <a:rPr lang="en-US" dirty="0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F8AE1F8-8523-422F-A81C-50EB11912BE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en-US" dirty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The cross entropy of the distribution </a:t>
                </a:r>
                <a14:m>
                  <m:oMath xmlns:m="http://schemas.openxmlformats.org/officeDocument/2006/math">
                    <m:r>
                      <a:rPr lang="en-US" altLang="en-US" b="0" i="1" smtClean="0">
                        <a:solidFill>
                          <a:srgbClr val="222222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𝑞</m:t>
                    </m:r>
                    <m:r>
                      <a:rPr lang="en-US" altLang="en-US" b="0" i="1" smtClean="0">
                        <a:solidFill>
                          <a:srgbClr val="222222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lang="en-US" altLang="en-US" dirty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(output results) relative to a distribution </a:t>
                </a:r>
                <a14:m>
                  <m:oMath xmlns:m="http://schemas.openxmlformats.org/officeDocument/2006/math">
                    <m:r>
                      <a:rPr lang="en-US" altLang="en-US" b="0" i="1" smtClean="0">
                        <a:solidFill>
                          <a:srgbClr val="222222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𝑝</m:t>
                    </m:r>
                    <m:r>
                      <a:rPr lang="en-US" altLang="en-US" b="0" i="1" smtClean="0">
                        <a:solidFill>
                          <a:srgbClr val="222222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lang="en-US" altLang="en-US" dirty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(wanted results) over a given set is defined as follow</a:t>
                </a:r>
                <a:r>
                  <a:rPr lang="en-US" altLang="en-US" sz="2000" dirty="0"/>
                  <a:t> :</a:t>
                </a:r>
                <a:endParaRPr lang="en-US" altLang="en-US" sz="5400" dirty="0">
                  <a:latin typeface="Arial" panose="020B0604020202020204" pitchFamily="34" charset="0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F8AE1F8-8523-422F-A81C-50EB11912BE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31" t="-10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AutoShape 5" descr="q">
            <a:extLst>
              <a:ext uri="{FF2B5EF4-FFF2-40B4-BE49-F238E27FC236}">
                <a16:creationId xmlns:a16="http://schemas.microsoft.com/office/drawing/2014/main" id="{828C1170-6E58-4C85-AAD3-38342D601E0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1113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6" descr="p">
            <a:extLst>
              <a:ext uri="{FF2B5EF4-FFF2-40B4-BE49-F238E27FC236}">
                <a16:creationId xmlns:a16="http://schemas.microsoft.com/office/drawing/2014/main" id="{72967570-B167-4819-810F-EBED25A07E7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8830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7658" name="Picture 10">
            <a:extLst>
              <a:ext uri="{FF2B5EF4-FFF2-40B4-BE49-F238E27FC236}">
                <a16:creationId xmlns:a16="http://schemas.microsoft.com/office/drawing/2014/main" id="{2C27D496-2E35-453F-B991-261A080900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0012" y="2144713"/>
            <a:ext cx="4371975" cy="3686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142633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0BC9D-13FE-4BD2-A905-9E0AAB851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Total loss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DEF6DC-AA2F-4A0B-A7FD-0F7A444C0CB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 the loss of a single </a:t>
                </a:r>
                <a:r>
                  <a:rPr lang="en-US" b="1" dirty="0"/>
                  <a:t>given</a:t>
                </a:r>
                <a:r>
                  <a:rPr lang="en-US" dirty="0"/>
                  <a:t> input image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Let’s say we have all possible images in the world, so the </a:t>
                </a:r>
                <a:r>
                  <a:rPr lang="en-US" b="1" dirty="0"/>
                  <a:t>total loss </a:t>
                </a:r>
                <a:r>
                  <a:rPr lang="en-US" dirty="0"/>
                  <a:t>will be: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brk m:alnAt="25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b="0" dirty="0"/>
              </a:p>
              <a:p>
                <a:pPr lvl="1"/>
                <a:r>
                  <a:rPr lang="en-US" dirty="0"/>
                  <a:t>A mean of all possible losses, where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is number of images.</a:t>
                </a:r>
              </a:p>
              <a:p>
                <a:r>
                  <a:rPr lang="en-US" dirty="0"/>
                  <a:t>We want to find the best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dirty="0"/>
                  <a:t> that minimizes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>
                    <a:highlight>
                      <a:srgbClr val="FFFF00"/>
                    </a:highlight>
                  </a:rPr>
                  <a:t>How do we do this?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DEF6DC-AA2F-4A0B-A7FD-0F7A444C0CB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31" t="-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119422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AE927A-C8B6-4A0D-8521-89C9BED2F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neural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98D656-4A32-4C0E-8B94-AFAD2B20DD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Artificial neural networks</a:t>
            </a:r>
            <a:r>
              <a:rPr lang="en-US" dirty="0"/>
              <a:t> (</a:t>
            </a:r>
            <a:r>
              <a:rPr lang="en-US" b="1" dirty="0"/>
              <a:t>ANN </a:t>
            </a:r>
            <a:r>
              <a:rPr lang="en-US" dirty="0"/>
              <a:t>/</a:t>
            </a:r>
            <a:r>
              <a:rPr lang="en-US" b="1" dirty="0"/>
              <a:t> NN</a:t>
            </a:r>
            <a:r>
              <a:rPr lang="en-US" dirty="0"/>
              <a:t>) are computing systems vaguely inspired by the biological neural networks that constitute animal brains. Such systems "learn" to perform tasks by considering examples, generally without being programmed with task-specific rules.</a:t>
            </a:r>
          </a:p>
          <a:p>
            <a:pPr lvl="1"/>
            <a:r>
              <a:rPr lang="en-US" dirty="0"/>
              <a:t>[Wikipedia]</a:t>
            </a:r>
          </a:p>
        </p:txBody>
      </p:sp>
    </p:spTree>
    <p:extLst>
      <p:ext uri="{BB962C8B-B14F-4D97-AF65-F5344CB8AC3E}">
        <p14:creationId xmlns:p14="http://schemas.microsoft.com/office/powerpoint/2010/main" val="48242929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0BC9D-13FE-4BD2-A905-9E0AAB851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Total loss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DEF6DC-AA2F-4A0B-A7FD-0F7A444C0CB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3200" y="762000"/>
                <a:ext cx="11785600" cy="609600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This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 the loss of a single </a:t>
                </a:r>
                <a:r>
                  <a:rPr lang="en-US" b="1" dirty="0"/>
                  <a:t>given</a:t>
                </a:r>
                <a:r>
                  <a:rPr lang="en-US" dirty="0"/>
                  <a:t> input image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Let’s say we have all possible images in the world, so the </a:t>
                </a:r>
                <a:r>
                  <a:rPr lang="en-US" b="1" dirty="0"/>
                  <a:t>total loss </a:t>
                </a:r>
                <a:r>
                  <a:rPr lang="en-US" dirty="0"/>
                  <a:t>will be: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b="0" dirty="0"/>
              </a:p>
              <a:p>
                <a:pPr lvl="1"/>
                <a:r>
                  <a:rPr lang="en-US" dirty="0"/>
                  <a:t>A mean of all possible losses, where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is number of images.</a:t>
                </a:r>
              </a:p>
              <a:p>
                <a:r>
                  <a:rPr lang="en-US" b="1" dirty="0"/>
                  <a:t>We want to find the best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𝑾</m:t>
                    </m:r>
                  </m:oMath>
                </a14:m>
                <a:r>
                  <a:rPr lang="en-US" b="1" dirty="0"/>
                  <a:t> that minimizes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𝑳</m:t>
                    </m:r>
                  </m:oMath>
                </a14:m>
                <a:r>
                  <a:rPr lang="en-US" b="1" dirty="0"/>
                  <a:t>.</a:t>
                </a:r>
              </a:p>
              <a:p>
                <a:r>
                  <a:rPr lang="en-US" dirty="0"/>
                  <a:t>How do we do this? </a:t>
                </a:r>
              </a:p>
              <a:p>
                <a:pPr lvl="1"/>
                <a:r>
                  <a:rPr lang="en-US" dirty="0"/>
                  <a:t>Derive over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DEF6DC-AA2F-4A0B-A7FD-0F7A444C0CB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3200" y="762000"/>
                <a:ext cx="11785600" cy="6096000"/>
              </a:xfrm>
              <a:blipFill>
                <a:blip r:embed="rId2"/>
                <a:stretch>
                  <a:fillRect l="-931" t="-9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2553625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0BC9D-13FE-4BD2-A905-9E0AAB851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the best W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DEF6DC-AA2F-4A0B-A7FD-0F7A444C0CB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3200" y="762000"/>
                <a:ext cx="11785600" cy="609600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How do we do this? </a:t>
                </a:r>
              </a:p>
              <a:p>
                <a:pPr lvl="1"/>
                <a:r>
                  <a:rPr lang="en-US" dirty="0"/>
                  <a:t>Derive over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</m:oMath>
                </a14:m>
                <a:endParaRPr lang="en-US" dirty="0"/>
              </a:p>
              <a:p>
                <a:r>
                  <a:rPr lang="en-US" dirty="0"/>
                  <a:t>Problems:</a:t>
                </a:r>
              </a:p>
              <a:p>
                <a:pPr lvl="1"/>
                <a:r>
                  <a:rPr lang="en-US" dirty="0"/>
                  <a:t>We don’t have all images, and even if we do, it will take forever…</a:t>
                </a:r>
              </a:p>
              <a:p>
                <a:pPr lvl="1"/>
                <a:r>
                  <a:rPr lang="en-US" dirty="0"/>
                  <a:t>No one said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/>
                  <a:t> is a convex function.</a:t>
                </a:r>
              </a:p>
              <a:p>
                <a:pPr lvl="1"/>
                <a:r>
                  <a:rPr lang="en-US" dirty="0"/>
                  <a:t>It’s sometimes hard to compute the analytic derivative of the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/>
                  <a:t> for all possible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dirty="0"/>
                  <a:t> in order to naively find all extremum points.</a:t>
                </a:r>
              </a:p>
              <a:p>
                <a:r>
                  <a:rPr lang="en-US" dirty="0"/>
                  <a:t>An approximate solution to find best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called </a:t>
                </a:r>
                <a:r>
                  <a:rPr lang="en-US" b="1" dirty="0"/>
                  <a:t>mini-batch gradient descent.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DEF6DC-AA2F-4A0B-A7FD-0F7A444C0CB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3200" y="762000"/>
                <a:ext cx="11785600" cy="6096000"/>
              </a:xfrm>
              <a:blipFill>
                <a:blip r:embed="rId2"/>
                <a:stretch>
                  <a:fillRect l="-931" t="-900" r="-6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6466787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57D69-E0D6-4997-94A7-D4C5254A7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Mini-batch Gradient descent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6D7F61-140D-40F6-BEF8-DA4857A6DE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704633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0BC9D-13FE-4BD2-A905-9E0AAB851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the best W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DEF6DC-AA2F-4A0B-A7FD-0F7A444C0CB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3200" y="762000"/>
                <a:ext cx="11785600" cy="609600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How do we do this? </a:t>
                </a:r>
              </a:p>
              <a:p>
                <a:pPr lvl="1"/>
                <a:r>
                  <a:rPr lang="en-US" dirty="0"/>
                  <a:t>Derive over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</m:oMath>
                </a14:m>
                <a:endParaRPr lang="en-US" dirty="0"/>
              </a:p>
              <a:p>
                <a:r>
                  <a:rPr lang="en-US" dirty="0"/>
                  <a:t>Problems:</a:t>
                </a:r>
              </a:p>
              <a:p>
                <a:pPr lvl="1"/>
                <a:r>
                  <a:rPr lang="en-US" b="1" dirty="0"/>
                  <a:t>We don’t have all images, and even if we do, it will take forever…</a:t>
                </a:r>
              </a:p>
              <a:p>
                <a:pPr lvl="1"/>
                <a:r>
                  <a:rPr lang="en-US" dirty="0"/>
                  <a:t>No one said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/>
                  <a:t> is a convex function.</a:t>
                </a:r>
              </a:p>
              <a:p>
                <a:pPr lvl="1"/>
                <a:r>
                  <a:rPr lang="en-US" dirty="0"/>
                  <a:t>It’s sometimes hard to compute the analytic derivative of the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/>
                  <a:t> for all possible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dirty="0"/>
                  <a:t> in order to naively find all extremum points.</a:t>
                </a:r>
              </a:p>
              <a:p>
                <a:r>
                  <a:rPr lang="en-US" dirty="0"/>
                  <a:t>An approximate solution to find best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called </a:t>
                </a:r>
                <a:r>
                  <a:rPr lang="en-US" b="1" dirty="0"/>
                  <a:t>mini-batch gradient descent.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DEF6DC-AA2F-4A0B-A7FD-0F7A444C0CB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3200" y="762000"/>
                <a:ext cx="11785600" cy="6096000"/>
              </a:xfrm>
              <a:blipFill>
                <a:blip r:embed="rId2"/>
                <a:stretch>
                  <a:fillRect l="-931" t="-900" r="-6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5461774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5825E-6421-436E-88FC-8E88B5B15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Mini-batch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BBE0E5-B857-44DF-A08C-001C44BFCA7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In mini-batch gradient descent we take only a small subset of images and compute their average loss: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acc>
                            <m:accPr>
                              <m:chr m:val="̃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</m:acc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acc>
                            <m:accPr>
                              <m:chr m:val="̃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</m:acc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  <a:p>
                <a:pPr lvl="1"/>
                <a:r>
                  <a:rPr lang="en-US" dirty="0"/>
                  <a:t>A mean of the subset losses, where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acc>
                  </m:oMath>
                </a14:m>
                <a:r>
                  <a:rPr lang="en-US" dirty="0"/>
                  <a:t> is the size of images subset.</a:t>
                </a:r>
              </a:p>
              <a:p>
                <a:r>
                  <a:rPr lang="en-US" dirty="0"/>
                  <a:t>This approximation of the loss function is </a:t>
                </a:r>
                <a:r>
                  <a:rPr lang="en-US" b="1" dirty="0"/>
                  <a:t>faster to compute but less accurate.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BBE0E5-B857-44DF-A08C-001C44BFCA7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31" t="-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8449587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0BC9D-13FE-4BD2-A905-9E0AAB851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the best W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DEF6DC-AA2F-4A0B-A7FD-0F7A444C0CB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3200" y="762000"/>
                <a:ext cx="11785600" cy="609600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How do we do this? </a:t>
                </a:r>
              </a:p>
              <a:p>
                <a:pPr lvl="1"/>
                <a:r>
                  <a:rPr lang="en-US" dirty="0"/>
                  <a:t>Derive over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</m:oMath>
                </a14:m>
                <a:endParaRPr lang="en-US" dirty="0"/>
              </a:p>
              <a:p>
                <a:r>
                  <a:rPr lang="en-US" dirty="0"/>
                  <a:t>Problems:</a:t>
                </a:r>
              </a:p>
              <a:p>
                <a:pPr lvl="1"/>
                <a:r>
                  <a:rPr lang="en-US" dirty="0"/>
                  <a:t>We don’t have all images, and even if we do, it will take forever…</a:t>
                </a:r>
              </a:p>
              <a:p>
                <a:pPr lvl="1"/>
                <a:r>
                  <a:rPr lang="en-US" b="1" dirty="0"/>
                  <a:t>No one said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𝑳</m:t>
                    </m:r>
                  </m:oMath>
                </a14:m>
                <a:r>
                  <a:rPr lang="en-US" b="1" dirty="0"/>
                  <a:t> is a convex function.</a:t>
                </a:r>
              </a:p>
              <a:p>
                <a:pPr lvl="1"/>
                <a:r>
                  <a:rPr lang="en-US" b="1" dirty="0"/>
                  <a:t>It’s sometimes hard to compute the analytic derivative of the function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𝑳</m:t>
                    </m:r>
                  </m:oMath>
                </a14:m>
                <a:r>
                  <a:rPr lang="en-US" b="1" dirty="0"/>
                  <a:t> for all possible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b="1" dirty="0"/>
                  <a:t> in order to naively find all extremum points.</a:t>
                </a:r>
              </a:p>
              <a:p>
                <a:r>
                  <a:rPr lang="en-US" dirty="0"/>
                  <a:t>An approximate solution to find best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called </a:t>
                </a:r>
                <a:r>
                  <a:rPr lang="en-US" b="1" dirty="0"/>
                  <a:t>mini-batch gradient descent.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DEF6DC-AA2F-4A0B-A7FD-0F7A444C0CB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3200" y="762000"/>
                <a:ext cx="11785600" cy="6096000"/>
              </a:xfrm>
              <a:blipFill>
                <a:blip r:embed="rId2"/>
                <a:stretch>
                  <a:fillRect l="-931" t="-900" r="-6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2047051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04F323F1-7A60-4607-A958-A6A38D00B9A0}"/>
              </a:ext>
            </a:extLst>
          </p:cNvPr>
          <p:cNvGrpSpPr/>
          <p:nvPr/>
        </p:nvGrpSpPr>
        <p:grpSpPr>
          <a:xfrm>
            <a:off x="4579217" y="2152568"/>
            <a:ext cx="6244256" cy="4231134"/>
            <a:chOff x="4579217" y="2152568"/>
            <a:chExt cx="6244256" cy="4231134"/>
          </a:xfrm>
        </p:grpSpPr>
        <p:pic>
          <p:nvPicPr>
            <p:cNvPr id="131" name="Image" descr="Image"/>
            <p:cNvPicPr>
              <a:picLocks noChangeAspect="1"/>
            </p:cNvPicPr>
            <p:nvPr/>
          </p:nvPicPr>
          <p:blipFill>
            <a:blip r:embed="rId3"/>
            <a:srcRect r="1987" b="2579"/>
            <a:stretch>
              <a:fillRect/>
            </a:stretch>
          </p:blipFill>
          <p:spPr>
            <a:xfrm>
              <a:off x="4579217" y="2152568"/>
              <a:ext cx="6244256" cy="4231134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133" name="describes the slope around a point"/>
            <p:cNvSpPr txBox="1"/>
            <p:nvPr/>
          </p:nvSpPr>
          <p:spPr>
            <a:xfrm>
              <a:off x="6085020" y="5751731"/>
              <a:ext cx="4206124" cy="4616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35719" tIns="35719" rIns="35719" bIns="35719" anchor="ctr">
              <a:spAutoFit/>
            </a:bodyPr>
            <a:lstStyle/>
            <a:p>
              <a:pPr algn="ctr" defTabSz="410751" hangingPunct="0">
                <a:defRPr/>
              </a:pPr>
              <a:endParaRPr sz="2531" kern="0" dirty="0">
                <a:solidFill>
                  <a:srgbClr val="000000"/>
                </a:solidFill>
                <a:latin typeface="Helvetica Light"/>
                <a:sym typeface="Helvetica Light"/>
              </a:endParaRPr>
            </a:p>
          </p:txBody>
        </p:sp>
        <p:sp>
          <p:nvSpPr>
            <p:cNvPr id="134" name="Diamond"/>
            <p:cNvSpPr/>
            <p:nvPr/>
          </p:nvSpPr>
          <p:spPr>
            <a:xfrm rot="18674536">
              <a:off x="8706818" y="3544404"/>
              <a:ext cx="892969" cy="8929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miter lim="400000"/>
            </a:ln>
            <a:effectLst>
              <a:outerShdw blurRad="190500" dist="12700" dir="1771350" rotWithShape="0">
                <a:srgbClr val="000000"/>
              </a:outerShdw>
            </a:effectLst>
          </p:spPr>
          <p:txBody>
            <a:bodyPr lIns="35719" tIns="35719" rIns="35719" bIns="35719" anchor="ctr"/>
            <a:lstStyle/>
            <a:p>
              <a:pPr algn="ctr" defTabSz="410751" hangingPunct="0">
                <a:defRPr sz="2400"/>
              </a:pPr>
              <a:endParaRPr sz="1687" kern="0">
                <a:solidFill>
                  <a:srgbClr val="000000"/>
                </a:solidFill>
                <a:latin typeface="Helvetica Light"/>
                <a:sym typeface="Helvetica Light"/>
              </a:endParaRPr>
            </a:p>
          </p:txBody>
        </p:sp>
        <p:sp>
          <p:nvSpPr>
            <p:cNvPr id="135" name="Circle"/>
            <p:cNvSpPr/>
            <p:nvPr/>
          </p:nvSpPr>
          <p:spPr>
            <a:xfrm>
              <a:off x="9093125" y="3930711"/>
              <a:ext cx="120355" cy="120355"/>
            </a:xfrm>
            <a:prstGeom prst="ellipse">
              <a:avLst/>
            </a:prstGeom>
            <a:solidFill>
              <a:srgbClr val="FFFFFF"/>
            </a:solidFill>
            <a:ln w="12700"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lIns="35719" tIns="35719" rIns="35719" bIns="35719" anchor="ctr"/>
            <a:lstStyle/>
            <a:p>
              <a:pPr algn="ctr" defTabSz="410751" hangingPunct="0">
                <a:defRPr sz="2400">
                  <a:solidFill>
                    <a:srgbClr val="FFFFFF"/>
                  </a:solidFill>
                </a:defRPr>
              </a:pPr>
              <a:endParaRPr sz="1687" kern="0">
                <a:solidFill>
                  <a:srgbClr val="FFFFFF"/>
                </a:solidFill>
                <a:latin typeface="Helvetica Light"/>
                <a:sym typeface="Helvetica Light"/>
              </a:endParaRPr>
            </a:p>
          </p:txBody>
        </p:sp>
        <p:sp>
          <p:nvSpPr>
            <p:cNvPr id="137" name="Line"/>
            <p:cNvSpPr/>
            <p:nvPr/>
          </p:nvSpPr>
          <p:spPr>
            <a:xfrm flipV="1">
              <a:off x="9151102" y="3871682"/>
              <a:ext cx="215819" cy="119206"/>
            </a:xfrm>
            <a:prstGeom prst="line">
              <a:avLst/>
            </a:prstGeom>
            <a:ln w="25400">
              <a:solidFill>
                <a:srgbClr val="FFFFFF"/>
              </a:solidFill>
              <a:miter lim="400000"/>
              <a:tailEnd type="stealth"/>
            </a:ln>
          </p:spPr>
          <p:txBody>
            <a:bodyPr lIns="35719" tIns="35719" rIns="35719" bIns="35719" anchor="ctr"/>
            <a:lstStyle/>
            <a:p>
              <a:pPr algn="ctr" defTabSz="410751" hangingPunct="0">
                <a:defRPr sz="2400"/>
              </a:pPr>
              <a:endParaRPr sz="1687" kern="0">
                <a:solidFill>
                  <a:srgbClr val="000000"/>
                </a:solidFill>
                <a:latin typeface="Helvetica Light"/>
                <a:sym typeface="Helvetica Light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AE570A1-5ABE-435D-9883-2D88BE6FA5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gradient?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2EFE333-9059-46D3-9FFB-D8BFC9C5567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3200" y="762000"/>
                <a:ext cx="11785600" cy="4653280"/>
              </a:xfrm>
            </p:spPr>
            <p:txBody>
              <a:bodyPr/>
              <a:lstStyle/>
              <a:p>
                <a:r>
                  <a:rPr lang="en-US" kern="0" dirty="0">
                    <a:solidFill>
                      <a:srgbClr val="000000"/>
                    </a:solidFill>
                    <a:sym typeface="Helvetica Light"/>
                  </a:rPr>
                  <a:t>describes the direction and magnitude of the</a:t>
                </a:r>
                <a:r>
                  <a:rPr lang="en-US" dirty="0"/>
                  <a:t> fastest increase</a:t>
                </a:r>
                <a:r>
                  <a:rPr lang="en-US" kern="0" dirty="0">
                    <a:solidFill>
                      <a:srgbClr val="000000"/>
                    </a:solidFill>
                    <a:sym typeface="Helvetica Light"/>
                  </a:rPr>
                  <a:t> around a point </a:t>
                </a:r>
                <a14:m>
                  <m:oMath xmlns:m="http://schemas.openxmlformats.org/officeDocument/2006/math">
                    <m:r>
                      <a:rPr lang="en-US" b="1" i="1" kern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Helvetica Light"/>
                      </a:rPr>
                      <m:t>𝒙</m:t>
                    </m:r>
                  </m:oMath>
                </a14:m>
                <a:r>
                  <a:rPr lang="en-US" b="1" kern="0" dirty="0">
                    <a:solidFill>
                      <a:srgbClr val="000000"/>
                    </a:solidFill>
                    <a:sym typeface="Helvetica Light"/>
                  </a:rPr>
                  <a:t>.</a:t>
                </a:r>
              </a:p>
              <a:p>
                <a:r>
                  <a:rPr lang="en-US" dirty="0"/>
                  <a:t>Example: gradient of a function of 2 variables: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2EFE333-9059-46D3-9FFB-D8BFC9C5567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3200" y="762000"/>
                <a:ext cx="11785600" cy="4653280"/>
              </a:xfrm>
              <a:blipFill>
                <a:blip r:embed="rId4"/>
                <a:stretch>
                  <a:fillRect l="-931" t="-11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2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665" y="2311756"/>
            <a:ext cx="3545087" cy="77688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83765277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F3719-EAF0-4AE1-9F02-B6148F5CEB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E3CD074-420F-4485-A0F3-BF3EC4438D88}"/>
              </a:ext>
            </a:extLst>
          </p:cNvPr>
          <p:cNvGrpSpPr/>
          <p:nvPr/>
        </p:nvGrpSpPr>
        <p:grpSpPr>
          <a:xfrm>
            <a:off x="5262880" y="897444"/>
            <a:ext cx="7358697" cy="6248400"/>
            <a:chOff x="4734560" y="1148080"/>
            <a:chExt cx="8059737" cy="6809176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7B71E791-9D61-4E40-8C14-A0F6869FA39B}"/>
                </a:ext>
              </a:extLst>
            </p:cNvPr>
            <p:cNvGrpSpPr/>
            <p:nvPr/>
          </p:nvGrpSpPr>
          <p:grpSpPr>
            <a:xfrm>
              <a:off x="4734560" y="1148080"/>
              <a:ext cx="8059737" cy="6809176"/>
              <a:chOff x="518198" y="182346"/>
              <a:chExt cx="8648979" cy="7835336"/>
            </a:xfrm>
          </p:grpSpPr>
          <p:grpSp>
            <p:nvGrpSpPr>
              <p:cNvPr id="168" name="Group"/>
              <p:cNvGrpSpPr/>
              <p:nvPr/>
            </p:nvGrpSpPr>
            <p:grpSpPr>
              <a:xfrm>
                <a:off x="518198" y="182346"/>
                <a:ext cx="8648979" cy="7835336"/>
                <a:chOff x="0" y="0"/>
                <a:chExt cx="12300768" cy="11143588"/>
              </a:xfrm>
            </p:grpSpPr>
            <p:pic>
              <p:nvPicPr>
                <p:cNvPr id="164" name="Image" descr="Image"/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803048" y="0"/>
                  <a:ext cx="10709368" cy="9757914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sp>
              <p:nvSpPr>
                <p:cNvPr id="165" name="Rectangle"/>
                <p:cNvSpPr/>
                <p:nvPr/>
              </p:nvSpPr>
              <p:spPr>
                <a:xfrm>
                  <a:off x="765920" y="1199808"/>
                  <a:ext cx="1638281" cy="7124694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35719" tIns="35719" rIns="35719" bIns="35719" numCol="1" anchor="ctr">
                  <a:noAutofit/>
                </a:bodyPr>
                <a:lstStyle/>
                <a:p>
                  <a:pPr algn="ctr" defTabSz="410751" hangingPunct="0">
                    <a:defRPr sz="2400">
                      <a:solidFill>
                        <a:srgbClr val="FFFFFF"/>
                      </a:solidFill>
                    </a:defRPr>
                  </a:pPr>
                  <a:endParaRPr sz="1687" kern="0">
                    <a:solidFill>
                      <a:srgbClr val="FFFFFF"/>
                    </a:solidFill>
                    <a:latin typeface="Helvetica Light"/>
                    <a:sym typeface="Helvetica Light"/>
                  </a:endParaRPr>
                </a:p>
              </p:txBody>
            </p:sp>
            <p:sp>
              <p:nvSpPr>
                <p:cNvPr id="166" name="Rectangle"/>
                <p:cNvSpPr/>
                <p:nvPr/>
              </p:nvSpPr>
              <p:spPr>
                <a:xfrm rot="17805386">
                  <a:off x="2758046" y="5290689"/>
                  <a:ext cx="1538282" cy="7124695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35719" tIns="35719" rIns="35719" bIns="35719" numCol="1" anchor="ctr">
                  <a:noAutofit/>
                </a:bodyPr>
                <a:lstStyle/>
                <a:p>
                  <a:pPr algn="ctr" defTabSz="410751" hangingPunct="0">
                    <a:defRPr sz="2400">
                      <a:solidFill>
                        <a:srgbClr val="FFFFFF"/>
                      </a:solidFill>
                    </a:defRPr>
                  </a:pPr>
                  <a:endParaRPr sz="1687" kern="0">
                    <a:solidFill>
                      <a:srgbClr val="FFFFFF"/>
                    </a:solidFill>
                    <a:latin typeface="Helvetica Light"/>
                    <a:sym typeface="Helvetica Light"/>
                  </a:endParaRPr>
                </a:p>
              </p:txBody>
            </p:sp>
            <p:sp>
              <p:nvSpPr>
                <p:cNvPr id="167" name="Rectangle"/>
                <p:cNvSpPr/>
                <p:nvPr/>
              </p:nvSpPr>
              <p:spPr>
                <a:xfrm rot="14623735">
                  <a:off x="7839764" y="4977550"/>
                  <a:ext cx="1538283" cy="7474943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35719" tIns="35719" rIns="35719" bIns="35719" numCol="1" anchor="ctr">
                  <a:noAutofit/>
                </a:bodyPr>
                <a:lstStyle/>
                <a:p>
                  <a:pPr algn="ctr" defTabSz="410751" hangingPunct="0">
                    <a:defRPr sz="2400">
                      <a:solidFill>
                        <a:srgbClr val="FFFFFF"/>
                      </a:solidFill>
                    </a:defRPr>
                  </a:pPr>
                  <a:endParaRPr sz="1687" kern="0">
                    <a:solidFill>
                      <a:srgbClr val="FFFFFF"/>
                    </a:solidFill>
                    <a:latin typeface="Helvetica Light"/>
                    <a:sym typeface="Helvetica Light"/>
                  </a:endParaRPr>
                </a:p>
              </p:txBody>
            </p:sp>
          </p:grpSp>
          <p:sp>
            <p:nvSpPr>
              <p:cNvPr id="173" name="Line"/>
              <p:cNvSpPr/>
              <p:nvPr/>
            </p:nvSpPr>
            <p:spPr>
              <a:xfrm flipH="1">
                <a:off x="5141349" y="2079289"/>
                <a:ext cx="224307" cy="623969"/>
              </a:xfrm>
              <a:prstGeom prst="line">
                <a:avLst/>
              </a:prstGeom>
              <a:ln w="63500">
                <a:solidFill>
                  <a:srgbClr val="FFFB00"/>
                </a:solidFill>
                <a:miter lim="400000"/>
                <a:tailEnd type="stealth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lIns="35719" tIns="35719" rIns="35719" bIns="35719" anchor="ctr"/>
              <a:lstStyle/>
              <a:p>
                <a:pPr algn="ctr" defTabSz="410751" hangingPunct="0">
                  <a:defRPr sz="2400"/>
                </a:pPr>
                <a:endParaRPr sz="1687" kern="0">
                  <a:solidFill>
                    <a:srgbClr val="000000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174" name="Line"/>
              <p:cNvSpPr/>
              <p:nvPr/>
            </p:nvSpPr>
            <p:spPr>
              <a:xfrm flipH="1">
                <a:off x="5078002" y="4892577"/>
                <a:ext cx="420388" cy="146101"/>
              </a:xfrm>
              <a:prstGeom prst="line">
                <a:avLst/>
              </a:prstGeom>
              <a:ln w="63500">
                <a:solidFill>
                  <a:srgbClr val="FFFB00"/>
                </a:solidFill>
                <a:miter lim="400000"/>
                <a:tailEnd type="stealth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lIns="35719" tIns="35719" rIns="35719" bIns="35719" anchor="ctr"/>
              <a:lstStyle/>
              <a:p>
                <a:pPr algn="ctr" defTabSz="410751" hangingPunct="0">
                  <a:defRPr sz="2400"/>
                </a:pPr>
                <a:endParaRPr sz="1687" kern="0">
                  <a:solidFill>
                    <a:srgbClr val="000000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175" name="Line"/>
              <p:cNvSpPr/>
              <p:nvPr/>
            </p:nvSpPr>
            <p:spPr>
              <a:xfrm flipH="1">
                <a:off x="4804369" y="2803614"/>
                <a:ext cx="295447" cy="535325"/>
              </a:xfrm>
              <a:prstGeom prst="line">
                <a:avLst/>
              </a:prstGeom>
              <a:ln w="63500">
                <a:solidFill>
                  <a:srgbClr val="FFFB00"/>
                </a:solidFill>
                <a:miter lim="400000"/>
                <a:tailEnd type="stealth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lIns="35719" tIns="35719" rIns="35719" bIns="35719" anchor="ctr"/>
              <a:lstStyle/>
              <a:p>
                <a:pPr algn="ctr" defTabSz="410751" hangingPunct="0">
                  <a:defRPr sz="2400"/>
                </a:pPr>
                <a:endParaRPr sz="1687" kern="0">
                  <a:solidFill>
                    <a:srgbClr val="000000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176" name="Line"/>
              <p:cNvSpPr/>
              <p:nvPr/>
            </p:nvSpPr>
            <p:spPr>
              <a:xfrm flipH="1">
                <a:off x="4768926" y="5027737"/>
                <a:ext cx="267389" cy="13246"/>
              </a:xfrm>
              <a:prstGeom prst="line">
                <a:avLst/>
              </a:prstGeom>
              <a:ln w="63500">
                <a:solidFill>
                  <a:srgbClr val="FFFB00"/>
                </a:solidFill>
                <a:miter lim="400000"/>
                <a:tailEnd type="stealth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lIns="35719" tIns="35719" rIns="35719" bIns="35719" anchor="ctr"/>
              <a:lstStyle/>
              <a:p>
                <a:pPr algn="ctr" defTabSz="410751" hangingPunct="0">
                  <a:defRPr sz="2400"/>
                </a:pPr>
                <a:endParaRPr sz="1687" kern="0">
                  <a:solidFill>
                    <a:srgbClr val="000000"/>
                  </a:solidFill>
                  <a:latin typeface="Helvetica Light"/>
                  <a:sym typeface="Helvetica Light"/>
                </a:endParaRPr>
              </a:p>
            </p:txBody>
          </p:sp>
        </p:grp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4352E078-D214-4F25-B61E-22CD5290B2CF}"/>
                </a:ext>
              </a:extLst>
            </p:cNvPr>
            <p:cNvSpPr/>
            <p:nvPr/>
          </p:nvSpPr>
          <p:spPr>
            <a:xfrm>
              <a:off x="9205477" y="2540808"/>
              <a:ext cx="254000" cy="254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9F67294-52A4-44C8-8113-C0E0AD3CBC8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3199" y="762000"/>
                <a:ext cx="6611521" cy="609600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An iterative algorithm for finding local minima of functions.</a:t>
                </a:r>
              </a:p>
              <a:p>
                <a:r>
                  <a:rPr lang="en-US" dirty="0"/>
                  <a:t> starts at a random point and moves step-by-step in the direction and proportional magnitude of the negative of the gradient of the point he is currently in: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pPr lvl="1"/>
                <a:r>
                  <a:rPr lang="en-US" dirty="0"/>
                  <a:t>“proportional magnitude” == step size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In “proper use” this algorithm converges to a local minimum which is depended on the starting point.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9F67294-52A4-44C8-8113-C0E0AD3CBC8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3199" y="762000"/>
                <a:ext cx="6611521" cy="6096000"/>
              </a:xfrm>
              <a:blipFill>
                <a:blip r:embed="rId3"/>
                <a:stretch>
                  <a:fillRect l="-1659" t="-900" r="-22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7652" name="Picture 4">
            <a:extLst>
              <a:ext uri="{FF2B5EF4-FFF2-40B4-BE49-F238E27FC236}">
                <a16:creationId xmlns:a16="http://schemas.microsoft.com/office/drawing/2014/main" id="{126BA808-0AE3-4437-B831-4E954F8006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349" y="3545394"/>
            <a:ext cx="48196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206161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76186A-454D-4012-85B9-9E874AEFFB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descent- step size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DE2DBB5-FF5D-4BB4-81B8-D29F9C603E2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Also known as </a:t>
                </a:r>
                <a:r>
                  <a:rPr lang="en-US" b="1" dirty="0"/>
                  <a:t>learning rate</a:t>
                </a:r>
                <a:r>
                  <a:rPr lang="en-US" dirty="0"/>
                  <a:t>.</a:t>
                </a:r>
              </a:p>
              <a:p>
                <a:r>
                  <a:rPr lang="en-US" dirty="0"/>
                  <a:t>Choosing the right step size is important.</a:t>
                </a:r>
              </a:p>
              <a:p>
                <a:r>
                  <a:rPr lang="en-US" dirty="0"/>
                  <a:t>This is known as a </a:t>
                </a:r>
                <a:r>
                  <a:rPr lang="en-US" b="1" dirty="0"/>
                  <a:t>hyperparameter: </a:t>
                </a:r>
                <a:r>
                  <a:rPr lang="en-US" dirty="0"/>
                  <a:t>an unknown variable that is configured by the user (unlike the weights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which the system “learns”).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DE2DBB5-FF5D-4BB4-81B8-D29F9C603E2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31" t="-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1746" name="Picture 2" descr="Image result for gradient descent step size">
            <a:extLst>
              <a:ext uri="{FF2B5EF4-FFF2-40B4-BE49-F238E27FC236}">
                <a16:creationId xmlns:a16="http://schemas.microsoft.com/office/drawing/2014/main" id="{EEC5AA23-C771-47FB-BCE5-E223FDBD2B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2858" y="2996565"/>
            <a:ext cx="9955892" cy="386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033131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F3719-EAF0-4AE1-9F02-B6148F5CEB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descent- local minima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F67294-52A4-44C8-8113-C0E0AD3CBC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An iterative algorithm for finding local minima of functions.</a:t>
            </a:r>
          </a:p>
          <a:p>
            <a:r>
              <a:rPr lang="en-US" dirty="0"/>
              <a:t> we can initiate this procedure several times from several random staring points and take the minimum of all output minimum points- this way we can get a better result.</a:t>
            </a:r>
          </a:p>
        </p:txBody>
      </p:sp>
    </p:spTree>
    <p:extLst>
      <p:ext uri="{BB962C8B-B14F-4D97-AF65-F5344CB8AC3E}">
        <p14:creationId xmlns:p14="http://schemas.microsoft.com/office/powerpoint/2010/main" val="2343095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E5C4C-9D42-4FF1-A174-462FD2BD9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a NN needs?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0FD644-BC7A-4A0A-8DF7-1ADC4249A2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C7DB1A-9D99-4183-BBFE-4D6F5DF012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935" y="762000"/>
            <a:ext cx="11408129" cy="5921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53310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5825E-6421-436E-88FC-8E88B5B15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Mini-batch gradient descent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BBE0E5-B857-44DF-A08C-001C44BFCA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Combining the two methods is called </a:t>
            </a:r>
            <a:r>
              <a:rPr lang="en-US" b="1" dirty="0"/>
              <a:t>Mini-batch gradient descent.</a:t>
            </a:r>
          </a:p>
          <a:p>
            <a:r>
              <a:rPr lang="en-US" dirty="0"/>
              <a:t>Almost always mis-called </a:t>
            </a:r>
            <a:r>
              <a:rPr lang="en-US" b="1" dirty="0"/>
              <a:t>stochastic gradient descent (SGD)</a:t>
            </a:r>
            <a:r>
              <a:rPr lang="en-US" dirty="0"/>
              <a:t>…</a:t>
            </a:r>
          </a:p>
          <a:p>
            <a:pPr lvl="1"/>
            <a:r>
              <a:rPr lang="en-US" dirty="0"/>
              <a:t>This is the name only if the batch size is 1.</a:t>
            </a:r>
          </a:p>
          <a:p>
            <a:endParaRPr lang="en-US" dirty="0"/>
          </a:p>
        </p:txBody>
      </p:sp>
      <p:pic>
        <p:nvPicPr>
          <p:cNvPr id="4" name="Picture 2" descr="Image result for mini batch vs stochastic gradient descent">
            <a:extLst>
              <a:ext uri="{FF2B5EF4-FFF2-40B4-BE49-F238E27FC236}">
                <a16:creationId xmlns:a16="http://schemas.microsoft.com/office/drawing/2014/main" id="{D349287A-5F3A-4177-9342-6B0947D9E6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920" y="2455237"/>
            <a:ext cx="10708640" cy="4169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349138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6FA87-1047-4744-9709-8AA8EF2DB5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the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3FB184-0904-4FB7-867F-E4F693222B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33417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6FA87-1047-4744-9709-8AA8EF2DB5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the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3FB184-0904-4FB7-867F-E4F693222B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NN frameworks are build on learning from examples, so the data is important.</a:t>
            </a:r>
          </a:p>
          <a:p>
            <a:r>
              <a:rPr lang="en-US" dirty="0"/>
              <a:t>Usually we split the data to 3 different datasets:</a:t>
            </a:r>
          </a:p>
          <a:p>
            <a:pPr lvl="1"/>
            <a:r>
              <a:rPr lang="en-US" dirty="0"/>
              <a:t>Train: to train the weights.</a:t>
            </a:r>
          </a:p>
          <a:p>
            <a:pPr lvl="1"/>
            <a:r>
              <a:rPr lang="en-US" dirty="0"/>
              <a:t>Validation: test the resulted NN with specific architecture on unseen data.</a:t>
            </a:r>
          </a:p>
          <a:p>
            <a:pPr lvl="1"/>
            <a:r>
              <a:rPr lang="en-US" dirty="0"/>
              <a:t>Test: compare different types of NN architectures/ change in hyperparameters which are not learned.</a:t>
            </a:r>
          </a:p>
          <a:p>
            <a:r>
              <a:rPr lang="en-US" dirty="0"/>
              <a:t>If we don’t have a validation dataset, we will eventually change the architecture/ hyperparameters so they will fit the test data- basically learning on the unseen dataset- </a:t>
            </a:r>
            <a:r>
              <a:rPr lang="en-US" b="1" dirty="0"/>
              <a:t>not good</a:t>
            </a:r>
            <a:r>
              <a:rPr lang="en-US" dirty="0"/>
              <a:t>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D7BBB5-4734-4417-A79D-3BC3CF8881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7459"/>
          <a:stretch/>
        </p:blipFill>
        <p:spPr>
          <a:xfrm>
            <a:off x="987838" y="5394960"/>
            <a:ext cx="10216323" cy="54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73116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AFA10-760A-4BC7-8815-FAC6D4FD9B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Multi-layer perceptron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051A4B-DBBD-457E-992D-203D2DD8B4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8147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85DC24-AF91-4F0C-B125-A4978233D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Multi-layer perceptron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4BB6F5-11CC-4847-BBE3-35C6A8CE04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Perceptron plane separation is not enough for all data sets- some are not linearly separable.</a:t>
            </a:r>
          </a:p>
          <a:p>
            <a:r>
              <a:rPr lang="en-US" dirty="0"/>
              <a:t>multi-layer perceptron (MLP), or in a more common name- </a:t>
            </a:r>
            <a:r>
              <a:rPr lang="en-US" b="1" dirty="0"/>
              <a:t>neural network</a:t>
            </a:r>
            <a:r>
              <a:rPr lang="en-US" dirty="0"/>
              <a:t>, is a better approach to try to handle this data.</a:t>
            </a:r>
            <a:endParaRPr lang="en-US" b="1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D3F7DD-10C9-4343-A670-0B14FEAB57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298" b="12971"/>
          <a:stretch/>
        </p:blipFill>
        <p:spPr>
          <a:xfrm>
            <a:off x="985520" y="2703215"/>
            <a:ext cx="10014935" cy="4154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01990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5F772B-ADA9-4439-B743-2AF6ECF96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CIFAR10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F7E895-16C1-4071-BD1D-46FA5BA8E1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CIFAR10 (Canadian Institute For Advanced Research) is a known dataset of 10 classes of small images.</a:t>
            </a:r>
          </a:p>
          <a:p>
            <a:r>
              <a:rPr lang="en-US" dirty="0"/>
              <a:t>32X32X3=3072 DOFs in this problem, and images vary a lot. This is not possible to linearly separate.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A1BD22A-80EF-49C5-A830-FC6BEA59EB0D}"/>
              </a:ext>
            </a:extLst>
          </p:cNvPr>
          <p:cNvGrpSpPr/>
          <p:nvPr/>
        </p:nvGrpSpPr>
        <p:grpSpPr>
          <a:xfrm>
            <a:off x="1447538" y="2560320"/>
            <a:ext cx="9296923" cy="4297680"/>
            <a:chOff x="934197" y="1905000"/>
            <a:chExt cx="10323605" cy="49530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5F81E4D-3E10-4277-8D64-075E5C3DE85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34197" y="1905000"/>
              <a:ext cx="10323605" cy="4953000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D7D003D-2135-425A-BE85-1CC4DCB31423}"/>
                </a:ext>
              </a:extLst>
            </p:cNvPr>
            <p:cNvSpPr txBox="1"/>
            <p:nvPr/>
          </p:nvSpPr>
          <p:spPr>
            <a:xfrm>
              <a:off x="7366000" y="2752497"/>
              <a:ext cx="222504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/>
                <a:t>10</a:t>
              </a:r>
              <a:r>
                <a:rPr lang="en-US" sz="2800" dirty="0"/>
                <a:t> classes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743495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B4F3B3-BA62-4FC8-BCB6-6C35819A0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Multi-layer NN: intuition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E92FE1-F600-49E5-A77A-A6FF7EF399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can use the data of </a:t>
            </a:r>
            <a:r>
              <a:rPr lang="en-US" b="1" dirty="0"/>
              <a:t>all</a:t>
            </a:r>
            <a:r>
              <a:rPr lang="en-US" dirty="0"/>
              <a:t> the responses to all “templates” of weights from the first layer to better represent the result.</a:t>
            </a:r>
          </a:p>
          <a:p>
            <a:r>
              <a:rPr lang="en-US" dirty="0"/>
              <a:t>In this way, instead of one best fit for a template, we can use all the responses to all templates of the first layer to learn a better classification.</a:t>
            </a:r>
          </a:p>
          <a:p>
            <a:r>
              <a:rPr lang="en-US" dirty="0"/>
              <a:t>This is also correct for any number of layers in an NN.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FE3F02-D306-4A88-90E9-A6010CA235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417" b="17417"/>
          <a:stretch/>
        </p:blipFill>
        <p:spPr>
          <a:xfrm>
            <a:off x="1524000" y="3429000"/>
            <a:ext cx="9144000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03972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C29556-6A48-4AF4-A357-4E512CF2D8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Multi-layer NN: intuition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7C0E4E-24DB-4912-ABED-6E7F4B204D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Before: human “hand engineered” features as input into a machine learning (ML) framework.</a:t>
            </a:r>
          </a:p>
          <a:p>
            <a:pPr lvl="1"/>
            <a:r>
              <a:rPr lang="en-US" dirty="0"/>
              <a:t>Examples of features we’ve seen: SIFT, HOG, color histograms.</a:t>
            </a:r>
          </a:p>
          <a:p>
            <a:r>
              <a:rPr lang="en-US" dirty="0"/>
              <a:t>Now: the NN finds best features.</a:t>
            </a:r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7E4367-3AAC-42D0-B8BD-FEC3C3D816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0" y="4368800"/>
            <a:ext cx="4507429" cy="199756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1B41A6E-8353-4591-AC43-A9B848DF85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29000"/>
            <a:ext cx="2133600" cy="8878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41C63C0-78CC-4813-A6E1-F3F8107538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9518" y="3309791"/>
            <a:ext cx="6914412" cy="3457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79503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61A4A8-3ABE-4CFB-9978-7CF8382B5E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Multi-layer NN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0B4ACF-831D-43B7-A8F0-ECAF571F6C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2-layer NN example: Learned 100 different templates in the first layer and input them into a second layer for final classification. 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9B92083-8893-4979-ABFC-6BEF03610B4E}"/>
              </a:ext>
            </a:extLst>
          </p:cNvPr>
          <p:cNvGrpSpPr/>
          <p:nvPr/>
        </p:nvGrpSpPr>
        <p:grpSpPr>
          <a:xfrm>
            <a:off x="1955800" y="1868404"/>
            <a:ext cx="8280400" cy="4608596"/>
            <a:chOff x="1524000" y="1524001"/>
            <a:chExt cx="9144000" cy="526899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78611E6-AD16-420B-9AAF-8D43725EA0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2974" b="15936"/>
            <a:stretch/>
          </p:blipFill>
          <p:spPr>
            <a:xfrm>
              <a:off x="1524000" y="1524001"/>
              <a:ext cx="9144000" cy="365760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3069F52F-F60B-420A-9D5E-57A434DE4DF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53000" y="3324226"/>
              <a:ext cx="475422" cy="333375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7FE27998-C443-4D1C-A1C1-2F77869F329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11860" y="3324223"/>
              <a:ext cx="451720" cy="333378"/>
            </a:xfrm>
            <a:prstGeom prst="rect">
              <a:avLst/>
            </a:prstGeom>
          </p:spPr>
        </p:pic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00F0D26D-3EAF-40F1-8D45-F4A671117750}"/>
                </a:ext>
              </a:extLst>
            </p:cNvPr>
            <p:cNvGrpSpPr/>
            <p:nvPr/>
          </p:nvGrpSpPr>
          <p:grpSpPr>
            <a:xfrm>
              <a:off x="2655018" y="4191001"/>
              <a:ext cx="2450382" cy="2061873"/>
              <a:chOff x="1131018" y="4191000"/>
              <a:chExt cx="2450382" cy="2061873"/>
            </a:xfrm>
          </p:grpSpPr>
          <p:cxnSp>
            <p:nvCxnSpPr>
              <p:cNvPr id="6" name="Straight Arrow Connector 5">
                <a:extLst>
                  <a:ext uri="{FF2B5EF4-FFF2-40B4-BE49-F238E27FC236}">
                    <a16:creationId xmlns:a16="http://schemas.microsoft.com/office/drawing/2014/main" id="{25ED0AF9-FFF3-488E-9A09-0ACB2BED8AC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62200" y="4191000"/>
                <a:ext cx="1219200" cy="1142999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0B3642A2-FD08-42F9-BC38-0FDAF5C1672C}"/>
                  </a:ext>
                </a:extLst>
              </p:cNvPr>
              <p:cNvGrpSpPr/>
              <p:nvPr/>
            </p:nvGrpSpPr>
            <p:grpSpPr>
              <a:xfrm>
                <a:off x="1131018" y="5475191"/>
                <a:ext cx="2005164" cy="777682"/>
                <a:chOff x="1524000" y="5486400"/>
                <a:chExt cx="2005164" cy="777682"/>
              </a:xfrm>
            </p:grpSpPr>
            <p:pic>
              <p:nvPicPr>
                <p:cNvPr id="12" name="Picture 11">
                  <a:extLst>
                    <a:ext uri="{FF2B5EF4-FFF2-40B4-BE49-F238E27FC236}">
                      <a16:creationId xmlns:a16="http://schemas.microsoft.com/office/drawing/2014/main" id="{076749AA-3165-4CDA-BF6C-2BBEE8C3F5C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263991" y="5486400"/>
                  <a:ext cx="639214" cy="448230"/>
                </a:xfrm>
                <a:prstGeom prst="rect">
                  <a:avLst/>
                </a:prstGeom>
              </p:spPr>
            </p:pic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2171CC3E-3313-49A5-A364-8090A3F07ACF}"/>
                    </a:ext>
                  </a:extLst>
                </p:cNvPr>
                <p:cNvSpPr txBox="1"/>
                <p:nvPr/>
              </p:nvSpPr>
              <p:spPr>
                <a:xfrm>
                  <a:off x="1524000" y="5894750"/>
                  <a:ext cx="200516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(100 x 3072 matrix)</a:t>
                  </a:r>
                </a:p>
              </p:txBody>
            </p:sp>
          </p:grp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D43E61BC-71BE-49CD-96BB-853AA3223546}"/>
                </a:ext>
              </a:extLst>
            </p:cNvPr>
            <p:cNvGrpSpPr/>
            <p:nvPr/>
          </p:nvGrpSpPr>
          <p:grpSpPr>
            <a:xfrm>
              <a:off x="6654761" y="3948955"/>
              <a:ext cx="1923398" cy="2125528"/>
              <a:chOff x="5130761" y="3948955"/>
              <a:chExt cx="1923398" cy="2125528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3CC59B51-8D3F-48CC-A435-D5EA3C948C62}"/>
                  </a:ext>
                </a:extLst>
              </p:cNvPr>
              <p:cNvGrpSpPr/>
              <p:nvPr/>
            </p:nvGrpSpPr>
            <p:grpSpPr>
              <a:xfrm>
                <a:off x="5283032" y="5256919"/>
                <a:ext cx="1771127" cy="817564"/>
                <a:chOff x="4876800" y="5262283"/>
                <a:chExt cx="1771127" cy="817564"/>
              </a:xfrm>
            </p:grpSpPr>
            <p:pic>
              <p:nvPicPr>
                <p:cNvPr id="14" name="Picture 13">
                  <a:extLst>
                    <a:ext uri="{FF2B5EF4-FFF2-40B4-BE49-F238E27FC236}">
                      <a16:creationId xmlns:a16="http://schemas.microsoft.com/office/drawing/2014/main" id="{B984FD2B-590D-44E7-BFC4-EBBBADE59B3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451678" y="5262283"/>
                  <a:ext cx="607348" cy="448234"/>
                </a:xfrm>
                <a:prstGeom prst="rect">
                  <a:avLst/>
                </a:prstGeom>
              </p:spPr>
            </p:pic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8712C4DF-7E51-43AB-8EDD-5C5DB4396863}"/>
                    </a:ext>
                  </a:extLst>
                </p:cNvPr>
                <p:cNvSpPr txBox="1"/>
                <p:nvPr/>
              </p:nvSpPr>
              <p:spPr>
                <a:xfrm>
                  <a:off x="4876800" y="5710515"/>
                  <a:ext cx="177112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/>
                    <a:t>(10 x 100 </a:t>
                  </a:r>
                  <a:r>
                    <a:rPr lang="en-US" dirty="0"/>
                    <a:t>matrix)</a:t>
                  </a:r>
                </a:p>
              </p:txBody>
            </p:sp>
          </p:grp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94EB93B4-62F8-464D-8082-EE7A8B2AE12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130761" y="3948955"/>
                <a:ext cx="928265" cy="1232646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6DBF7315-04A7-4CB8-9421-913AE28F20B3}"/>
                </a:ext>
              </a:extLst>
            </p:cNvPr>
            <p:cNvGrpSpPr/>
            <p:nvPr/>
          </p:nvGrpSpPr>
          <p:grpSpPr>
            <a:xfrm>
              <a:off x="4840270" y="4403908"/>
              <a:ext cx="2022852" cy="2389088"/>
              <a:chOff x="3316270" y="4403908"/>
              <a:chExt cx="2022852" cy="2389088"/>
            </a:xfrm>
          </p:grpSpPr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2253680C-AAB5-44A9-A21E-B940D743EC5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343400" y="4403908"/>
                <a:ext cx="54894" cy="1234892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CA8B0D29-EDBE-43C8-8A8A-6AC2ECBF86F4}"/>
                  </a:ext>
                </a:extLst>
              </p:cNvPr>
              <p:cNvGrpSpPr/>
              <p:nvPr/>
            </p:nvGrpSpPr>
            <p:grpSpPr>
              <a:xfrm>
                <a:off x="3316270" y="5710515"/>
                <a:ext cx="2022852" cy="1082481"/>
                <a:chOff x="3316270" y="5710515"/>
                <a:chExt cx="2022852" cy="1082481"/>
              </a:xfrm>
            </p:grpSpPr>
            <p:pic>
              <p:nvPicPr>
                <p:cNvPr id="24" name="Picture 23">
                  <a:extLst>
                    <a:ext uri="{FF2B5EF4-FFF2-40B4-BE49-F238E27FC236}">
                      <a16:creationId xmlns:a16="http://schemas.microsoft.com/office/drawing/2014/main" id="{3E8373EA-0B2B-41FA-8770-627CB40706F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187202" y="5710515"/>
                  <a:ext cx="280988" cy="396689"/>
                </a:xfrm>
                <a:prstGeom prst="rect">
                  <a:avLst/>
                </a:prstGeom>
              </p:spPr>
            </p:pic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A35E7420-7053-40E2-B506-19BD2ABF5446}"/>
                    </a:ext>
                  </a:extLst>
                </p:cNvPr>
                <p:cNvSpPr txBox="1"/>
                <p:nvPr/>
              </p:nvSpPr>
              <p:spPr>
                <a:xfrm>
                  <a:off x="3316270" y="6146665"/>
                  <a:ext cx="2022852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100D intermediate vector</a:t>
                  </a:r>
                </a:p>
              </p:txBody>
            </p:sp>
          </p:grpSp>
        </p:grpSp>
      </p:grp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8413C50-9A03-4372-AD1A-830A52F3362D}"/>
              </a:ext>
            </a:extLst>
          </p:cNvPr>
          <p:cNvCxnSpPr>
            <a:cxnSpLocks/>
          </p:cNvCxnSpPr>
          <p:nvPr/>
        </p:nvCxnSpPr>
        <p:spPr>
          <a:xfrm flipV="1">
            <a:off x="2527035" y="4151146"/>
            <a:ext cx="1357721" cy="47890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8AA2235F-DEAD-4CFF-9C0F-980FD103536B}"/>
              </a:ext>
            </a:extLst>
          </p:cNvPr>
          <p:cNvSpPr txBox="1"/>
          <p:nvPr/>
        </p:nvSpPr>
        <p:spPr>
          <a:xfrm>
            <a:off x="1571495" y="4695925"/>
            <a:ext cx="18318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3072D input vector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B2EFBE5-784E-441D-BF48-A92487D8F169}"/>
              </a:ext>
            </a:extLst>
          </p:cNvPr>
          <p:cNvCxnSpPr>
            <a:cxnSpLocks/>
          </p:cNvCxnSpPr>
          <p:nvPr/>
        </p:nvCxnSpPr>
        <p:spPr>
          <a:xfrm flipH="1" flipV="1">
            <a:off x="7438416" y="3734585"/>
            <a:ext cx="1756769" cy="74668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FC388ABD-F892-4E16-AE0B-4572586D6774}"/>
              </a:ext>
            </a:extLst>
          </p:cNvPr>
          <p:cNvSpPr txBox="1"/>
          <p:nvPr/>
        </p:nvSpPr>
        <p:spPr>
          <a:xfrm>
            <a:off x="8380630" y="4557737"/>
            <a:ext cx="18318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10D results for final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93804679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61A4A8-3ABE-4CFB-9978-7CF8382B5E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Multi-layer NN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7600B83-67B8-48AC-930B-9B50B7F578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974" b="15936"/>
          <a:stretch/>
        </p:blipFill>
        <p:spPr>
          <a:xfrm>
            <a:off x="1955800" y="1868404"/>
            <a:ext cx="8280400" cy="31991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71DE0A7-C44B-451D-AFB2-FA6822B4E0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0950" y="3442995"/>
            <a:ext cx="430521" cy="29159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F85B4F2-F5BC-4A71-B712-B865047B07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1473" y="3442992"/>
            <a:ext cx="409058" cy="291593"/>
          </a:xfrm>
          <a:prstGeom prst="rect">
            <a:avLst/>
          </a:prstGeom>
        </p:spPr>
      </p:pic>
      <p:sp>
        <p:nvSpPr>
          <p:cNvPr id="33" name="Content Placeholder 32">
            <a:extLst>
              <a:ext uri="{FF2B5EF4-FFF2-40B4-BE49-F238E27FC236}">
                <a16:creationId xmlns:a16="http://schemas.microsoft.com/office/drawing/2014/main" id="{69631ACF-42F2-44DA-A646-C76752FF78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Total number of weights to learn: </a:t>
            </a:r>
          </a:p>
          <a:p>
            <a:pPr marL="0" indent="0">
              <a:buNone/>
            </a:pPr>
            <a:r>
              <a:rPr lang="en-US" dirty="0"/>
              <a:t>	3,072 x 100 + 100 x 10 = 308,200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57325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5A1F94-EF6C-4848-8F1E-08C2824F02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 neural network can do?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D9DA15-56B3-4A5E-B38F-1EE86FB015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Image based:</a:t>
            </a:r>
          </a:p>
          <a:p>
            <a:pPr lvl="1"/>
            <a:r>
              <a:rPr lang="en-US" dirty="0"/>
              <a:t>Object recognition</a:t>
            </a:r>
          </a:p>
          <a:p>
            <a:pPr lvl="1"/>
            <a:r>
              <a:rPr lang="en-US" dirty="0"/>
              <a:t>Human pose detection</a:t>
            </a:r>
          </a:p>
          <a:p>
            <a:pPr lvl="1"/>
            <a:r>
              <a:rPr lang="en-US" dirty="0"/>
              <a:t>3D reconstruction from a signal image</a:t>
            </a:r>
          </a:p>
          <a:p>
            <a:pPr lvl="1"/>
            <a:r>
              <a:rPr lang="en-US" dirty="0"/>
              <a:t>Image captioning</a:t>
            </a:r>
          </a:p>
          <a:p>
            <a:pPr lvl="1"/>
            <a:r>
              <a:rPr lang="en-US" dirty="0"/>
              <a:t>Style transfer</a:t>
            </a:r>
          </a:p>
          <a:p>
            <a:r>
              <a:rPr lang="en-US" dirty="0"/>
              <a:t>Non image based:</a:t>
            </a:r>
          </a:p>
          <a:p>
            <a:pPr lvl="1"/>
            <a:r>
              <a:rPr lang="en-US" dirty="0"/>
              <a:t>Language translation</a:t>
            </a:r>
          </a:p>
          <a:p>
            <a:pPr lvl="1"/>
            <a:r>
              <a:rPr lang="en-US" dirty="0"/>
              <a:t>Game playing</a:t>
            </a:r>
          </a:p>
          <a:p>
            <a:r>
              <a:rPr lang="en-US" dirty="0"/>
              <a:t>And much-much more…</a:t>
            </a:r>
          </a:p>
        </p:txBody>
      </p:sp>
    </p:spTree>
    <p:extLst>
      <p:ext uri="{BB962C8B-B14F-4D97-AF65-F5344CB8AC3E}">
        <p14:creationId xmlns:p14="http://schemas.microsoft.com/office/powerpoint/2010/main" val="294555963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099C2-3C57-4E3C-AE9C-50944C6DD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Multi-layer NN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BA33854-A425-4093-A77D-8AC874CD3E2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>
                    <a:highlight>
                      <a:srgbClr val="FFFF00"/>
                    </a:highlight>
                  </a:rPr>
                  <a:t>What happens if we remove the non-linear activation?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func>
                        <m:funcPr>
                          <m:ctrlPr>
                            <a:rPr lang="en-US" b="0" i="1" smtClean="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b="0" i="1" smtClean="0"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highlight>
                                        <a:srgbClr val="FFFF00"/>
                                      </a:highlight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highlight>
                                        <a:srgbClr val="FFFF00"/>
                                      </a:highlight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highlight>
                                        <a:srgbClr val="FFFF00"/>
                                      </a:highlight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>
                  <a:highlight>
                    <a:srgbClr val="FFFF00"/>
                  </a:highlight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BA33854-A425-4093-A77D-8AC874CD3E2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31" t="-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1136480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099C2-3C57-4E3C-AE9C-50944C6DD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Multi-layer NN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BA33854-A425-4093-A77D-8AC874CD3E2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What happens if we remove the non-linear activation?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̃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We’ve gotten a linear separator again… not good.</a:t>
                </a:r>
              </a:p>
              <a:p>
                <a:r>
                  <a:rPr lang="en-US" dirty="0"/>
                  <a:t>Remember the activation function!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BA33854-A425-4093-A77D-8AC874CD3E2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31" t="-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9860738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48548DE4-71F9-4CE7-AF5A-68058583A5AD}"/>
              </a:ext>
            </a:extLst>
          </p:cNvPr>
          <p:cNvGrpSpPr/>
          <p:nvPr/>
        </p:nvGrpSpPr>
        <p:grpSpPr>
          <a:xfrm>
            <a:off x="3505200" y="2362200"/>
            <a:ext cx="5102896" cy="3810000"/>
            <a:chOff x="2020552" y="2362200"/>
            <a:chExt cx="5102896" cy="38100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75AA95F-0182-4EC4-9A44-4D676F78A2F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20552" y="2362200"/>
              <a:ext cx="5102896" cy="3400442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9D2E770-F598-4A26-B1A2-305C8EADC451}"/>
                </a:ext>
              </a:extLst>
            </p:cNvPr>
            <p:cNvSpPr/>
            <p:nvPr/>
          </p:nvSpPr>
          <p:spPr>
            <a:xfrm>
              <a:off x="5791200" y="5181600"/>
              <a:ext cx="1066800" cy="9906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39E0342-74B4-45DB-8CE6-14BD5C277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048903-F8BC-4C89-AB9A-2F52EED3D9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Computation graph for a </a:t>
            </a:r>
            <a:r>
              <a:rPr lang="en-US" b="1" dirty="0"/>
              <a:t>2-layer neural network. </a:t>
            </a:r>
          </a:p>
          <a:p>
            <a:pPr lvl="1"/>
            <a:r>
              <a:rPr lang="en-US" dirty="0"/>
              <a:t>Only count layers with tunable weights (so don’t count the input layer).</a:t>
            </a:r>
          </a:p>
          <a:p>
            <a:pPr lvl="1"/>
            <a:r>
              <a:rPr lang="en-US" dirty="0"/>
              <a:t>Each layer is built from </a:t>
            </a:r>
            <a:r>
              <a:rPr lang="en-US" dirty="0" err="1"/>
              <a:t>perceptrons</a:t>
            </a:r>
            <a:r>
              <a:rPr lang="en-US" dirty="0"/>
              <a:t>: weights + activation function.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BFDA880-3346-4C28-8712-8BF4B87A2BD9}"/>
              </a:ext>
            </a:extLst>
          </p:cNvPr>
          <p:cNvCxnSpPr>
            <a:cxnSpLocks/>
          </p:cNvCxnSpPr>
          <p:nvPr/>
        </p:nvCxnSpPr>
        <p:spPr>
          <a:xfrm flipH="1" flipV="1">
            <a:off x="5867400" y="4800600"/>
            <a:ext cx="2209800" cy="12954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4B12C52-07E8-4ED8-BA6D-24D32E2BC32F}"/>
              </a:ext>
            </a:extLst>
          </p:cNvPr>
          <p:cNvSpPr txBox="1"/>
          <p:nvPr/>
        </p:nvSpPr>
        <p:spPr>
          <a:xfrm>
            <a:off x="8121070" y="5943601"/>
            <a:ext cx="33312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One Neuron/ perceptron</a:t>
            </a:r>
          </a:p>
        </p:txBody>
      </p:sp>
    </p:spTree>
    <p:extLst>
      <p:ext uri="{BB962C8B-B14F-4D97-AF65-F5344CB8AC3E}">
        <p14:creationId xmlns:p14="http://schemas.microsoft.com/office/powerpoint/2010/main" val="58608393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C4349B-F958-455B-B83C-8B25166D29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Deep </a:t>
            </a:r>
            <a:r>
              <a:rPr lang="en-US" dirty="0"/>
              <a:t>networks typically have many layers and potentially millions of parameters.</a:t>
            </a:r>
          </a:p>
          <a:p>
            <a:r>
              <a:rPr lang="en-US" b="1" dirty="0"/>
              <a:t>Fully connected layer</a:t>
            </a:r>
            <a:r>
              <a:rPr lang="en-US" dirty="0"/>
              <a:t> is a layer in which all inputs are multiplied for each perceptron with different weights. (this is what we saw until now).</a:t>
            </a:r>
            <a:endParaRPr lang="en-US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04E063-FA88-41DD-A2FF-9EF1F3ED84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159" b="14456"/>
          <a:stretch/>
        </p:blipFill>
        <p:spPr>
          <a:xfrm>
            <a:off x="1991360" y="3037839"/>
            <a:ext cx="9144000" cy="367284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3E77424-7580-4EF7-B075-ED2EE8FDA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 architecture</a:t>
            </a:r>
          </a:p>
        </p:txBody>
      </p:sp>
    </p:spTree>
    <p:extLst>
      <p:ext uri="{BB962C8B-B14F-4D97-AF65-F5344CB8AC3E}">
        <p14:creationId xmlns:p14="http://schemas.microsoft.com/office/powerpoint/2010/main" val="266986990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28A881-C710-4DA6-A1C8-AC2570A00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9923A0-3C94-4778-B819-9CCB7B841E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 of a deep NN: Inception network (</a:t>
            </a:r>
            <a:r>
              <a:rPr lang="en-US" dirty="0" err="1"/>
              <a:t>Szegedy</a:t>
            </a:r>
            <a:r>
              <a:rPr lang="en-US" dirty="0"/>
              <a:t> et al, 2015)</a:t>
            </a:r>
          </a:p>
          <a:p>
            <a:r>
              <a:rPr lang="en-US" dirty="0"/>
              <a:t>22 layers</a:t>
            </a:r>
          </a:p>
        </p:txBody>
      </p:sp>
      <p:pic>
        <p:nvPicPr>
          <p:cNvPr id="2050" name="Picture 2" descr="Image result for inception network">
            <a:extLst>
              <a:ext uri="{FF2B5EF4-FFF2-40B4-BE49-F238E27FC236}">
                <a16:creationId xmlns:a16="http://schemas.microsoft.com/office/drawing/2014/main" id="{54E44069-3E78-4C59-B884-102AD9E1A6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42" y="3271520"/>
            <a:ext cx="11997116" cy="3205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440158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C8BCA1-B370-43CA-8741-27FF6815F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good fully connected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5C4E5B-DDD6-4C48-BA1E-4813CC60DB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playground.tensorflow.org/#activation=tanh&amp;batchSize=10&amp;dataset=spiral&amp;regDataset=reg-plane&amp;learningRate=0.03&amp;regularizationRate=0&amp;noise=0&amp;networkShape=8,8,8&amp;seed=0.68609&amp;showTestData=false&amp;discretize=false&amp;percTrainData=50&amp;x=true&amp;y=true&amp;xTimesY=true&amp;xSquared=true&amp;ySquared=true&amp;cosX=false&amp;sinX=true&amp;cosY=false&amp;sinY=true&amp;collectStats=false&amp;problem=classification&amp;initZero=false&amp;hideText=fal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74221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0924F-B4B5-466E-BDFB-B068BC4BE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Object recognition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BE8B16-62F8-4450-902F-70F48ADD20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8436" name="Picture 4" descr="Related image">
            <a:extLst>
              <a:ext uri="{FF2B5EF4-FFF2-40B4-BE49-F238E27FC236}">
                <a16:creationId xmlns:a16="http://schemas.microsoft.com/office/drawing/2014/main" id="{34E34F3C-274E-484E-8D28-5A8697572E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183727"/>
            <a:ext cx="12140832" cy="4755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63016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6B73A4-19B3-4118-A834-60D3908D61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recognition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033941-EC15-42DA-81FD-741CEDCFE4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8444F554-5C52-4C40-9C1C-AD08834FFC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080" y="1757093"/>
            <a:ext cx="10619839" cy="3343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7733608"/>
      </p:ext>
    </p:extLst>
  </p:cSld>
  <p:clrMapOvr>
    <a:masterClrMapping/>
  </p:clrMapOvr>
</p:sld>
</file>

<file path=ppt/theme/theme1.xml><?xml version="1.0" encoding="utf-8"?>
<a:theme xmlns:a="http://schemas.openxmlformats.org/drawingml/2006/main" name="class_layout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12949</TotalTime>
  <Words>2904</Words>
  <Application>Microsoft Office PowerPoint</Application>
  <PresentationFormat>Widescreen</PresentationFormat>
  <Paragraphs>312</Paragraphs>
  <Slides>75</Slides>
  <Notes>5</Notes>
  <HiddenSlides>1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75</vt:i4>
      </vt:variant>
    </vt:vector>
  </HeadingPairs>
  <TitlesOfParts>
    <vt:vector size="83" baseType="lpstr">
      <vt:lpstr>Arial</vt:lpstr>
      <vt:lpstr>Calibri</vt:lpstr>
      <vt:lpstr>Cambria Math</vt:lpstr>
      <vt:lpstr>Helvetica Light</vt:lpstr>
      <vt:lpstr>Times New Roman</vt:lpstr>
      <vt:lpstr>Wingdings</vt:lpstr>
      <vt:lpstr>class_layout</vt:lpstr>
      <vt:lpstr>Image</vt:lpstr>
      <vt:lpstr>NN basics</vt:lpstr>
      <vt:lpstr>References</vt:lpstr>
      <vt:lpstr>What will we know to do?</vt:lpstr>
      <vt:lpstr>PowerPoint Presentation</vt:lpstr>
      <vt:lpstr>What is a neural network</vt:lpstr>
      <vt:lpstr>What does a NN needs?</vt:lpstr>
      <vt:lpstr>What a neural network can do?</vt:lpstr>
      <vt:lpstr>Object recognition</vt:lpstr>
      <vt:lpstr>Object recognition</vt:lpstr>
      <vt:lpstr>Human pose detection</vt:lpstr>
      <vt:lpstr>3D reconstruction from a single image</vt:lpstr>
      <vt:lpstr>Image captioning</vt:lpstr>
      <vt:lpstr>Style transfer</vt:lpstr>
      <vt:lpstr>Object recognition challenges</vt:lpstr>
      <vt:lpstr>Challenge: variable viewpoint</vt:lpstr>
      <vt:lpstr>Challenge: variable illumination</vt:lpstr>
      <vt:lpstr>Challenge: scale</vt:lpstr>
      <vt:lpstr>Challenge: deformation</vt:lpstr>
      <vt:lpstr>Challenge: occlusion</vt:lpstr>
      <vt:lpstr>Challenge: background clutter</vt:lpstr>
      <vt:lpstr>Challenge: intra-class variations</vt:lpstr>
      <vt:lpstr>Object recognition challenges</vt:lpstr>
      <vt:lpstr>history</vt:lpstr>
      <vt:lpstr>perceptron</vt:lpstr>
      <vt:lpstr>MNIST + LeNet-5</vt:lpstr>
      <vt:lpstr>                Large Scale Visual Recognition Challenge (ILSVRC)</vt:lpstr>
      <vt:lpstr>ILSVRC winners</vt:lpstr>
      <vt:lpstr>The classification problem</vt:lpstr>
      <vt:lpstr>Perceptron </vt:lpstr>
      <vt:lpstr>hyperplane</vt:lpstr>
      <vt:lpstr>hyperplane</vt:lpstr>
      <vt:lpstr>hyperplane</vt:lpstr>
      <vt:lpstr>hyperplane</vt:lpstr>
      <vt:lpstr>hyperplane</vt:lpstr>
      <vt:lpstr>Activation function</vt:lpstr>
      <vt:lpstr>Activation function</vt:lpstr>
      <vt:lpstr>perceptron: Inspiration from Biology</vt:lpstr>
      <vt:lpstr>Hyperplanes and image classification</vt:lpstr>
      <vt:lpstr>Hyperplanes and image classification</vt:lpstr>
      <vt:lpstr>Perceptron: template matching interpretation</vt:lpstr>
      <vt:lpstr>Perceptron: template matching interpretation</vt:lpstr>
      <vt:lpstr>Perceptron: template matching interpretation</vt:lpstr>
      <vt:lpstr>optimization</vt:lpstr>
      <vt:lpstr>Optimizing the weights</vt:lpstr>
      <vt:lpstr>Optimizing the weights- first try</vt:lpstr>
      <vt:lpstr>Softmax layer</vt:lpstr>
      <vt:lpstr>Cross entropy loss function</vt:lpstr>
      <vt:lpstr>Cross entropy loss + softmax </vt:lpstr>
      <vt:lpstr>Total loss</vt:lpstr>
      <vt:lpstr>Total loss</vt:lpstr>
      <vt:lpstr>Finding the best W</vt:lpstr>
      <vt:lpstr>Mini-batch Gradient descent </vt:lpstr>
      <vt:lpstr>Finding the best W</vt:lpstr>
      <vt:lpstr>Mini-batch</vt:lpstr>
      <vt:lpstr>Finding the best W</vt:lpstr>
      <vt:lpstr>What is a gradient?</vt:lpstr>
      <vt:lpstr>Gradient descent</vt:lpstr>
      <vt:lpstr>Gradient descent- step size</vt:lpstr>
      <vt:lpstr>Gradient descent- local minima</vt:lpstr>
      <vt:lpstr>Mini-batch gradient descent</vt:lpstr>
      <vt:lpstr>Testing the results</vt:lpstr>
      <vt:lpstr>Testing the results</vt:lpstr>
      <vt:lpstr>Multi-layer perceptron</vt:lpstr>
      <vt:lpstr>Multi-layer perceptron</vt:lpstr>
      <vt:lpstr>CIFAR10 dataset</vt:lpstr>
      <vt:lpstr>Multi-layer NN: intuition</vt:lpstr>
      <vt:lpstr>Multi-layer NN: intuition</vt:lpstr>
      <vt:lpstr>Multi-layer NN</vt:lpstr>
      <vt:lpstr>Multi-layer NN</vt:lpstr>
      <vt:lpstr>Multi-layer NN</vt:lpstr>
      <vt:lpstr>Multi-layer NN</vt:lpstr>
      <vt:lpstr>Neural network architecture</vt:lpstr>
      <vt:lpstr>Neural network architecture</vt:lpstr>
      <vt:lpstr>Neural network architecture</vt:lpstr>
      <vt:lpstr>A good fully connected example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Neural networks basics</dc:title>
  <dc:creator> </dc:creator>
  <cp:lastModifiedBy>yoni chechik</cp:lastModifiedBy>
  <cp:revision>244</cp:revision>
  <dcterms:created xsi:type="dcterms:W3CDTF">2019-11-08T16:12:10Z</dcterms:created>
  <dcterms:modified xsi:type="dcterms:W3CDTF">2021-01-17T16:50:44Z</dcterms:modified>
</cp:coreProperties>
</file>